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0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1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829" r:id="rId7"/>
    <p:sldMasterId id="2147483857" r:id="rId8"/>
    <p:sldMasterId id="2147483886" r:id="rId9"/>
    <p:sldMasterId id="2147483914" r:id="rId10"/>
    <p:sldMasterId id="2147483939" r:id="rId11"/>
    <p:sldMasterId id="2147483967" r:id="rId12"/>
    <p:sldMasterId id="2147483980" r:id="rId13"/>
    <p:sldMasterId id="2147483998" r:id="rId14"/>
    <p:sldMasterId id="2147484016" r:id="rId15"/>
    <p:sldMasterId id="2147484044" r:id="rId16"/>
    <p:sldMasterId id="2147484073" r:id="rId17"/>
  </p:sldMasterIdLst>
  <p:notesMasterIdLst>
    <p:notesMasterId r:id="rId67"/>
  </p:notesMasterIdLst>
  <p:sldIdLst>
    <p:sldId id="668" r:id="rId18"/>
    <p:sldId id="677" r:id="rId19"/>
    <p:sldId id="679" r:id="rId20"/>
    <p:sldId id="753" r:id="rId21"/>
    <p:sldId id="754" r:id="rId22"/>
    <p:sldId id="636" r:id="rId23"/>
    <p:sldId id="709" r:id="rId24"/>
    <p:sldId id="707" r:id="rId25"/>
    <p:sldId id="727" r:id="rId26"/>
    <p:sldId id="756" r:id="rId27"/>
    <p:sldId id="758" r:id="rId28"/>
    <p:sldId id="759" r:id="rId29"/>
    <p:sldId id="757" r:id="rId30"/>
    <p:sldId id="674" r:id="rId31"/>
    <p:sldId id="747" r:id="rId32"/>
    <p:sldId id="746" r:id="rId33"/>
    <p:sldId id="731" r:id="rId34"/>
    <p:sldId id="730" r:id="rId35"/>
    <p:sldId id="732" r:id="rId36"/>
    <p:sldId id="722" r:id="rId37"/>
    <p:sldId id="680" r:id="rId38"/>
    <p:sldId id="755" r:id="rId39"/>
    <p:sldId id="776" r:id="rId40"/>
    <p:sldId id="767" r:id="rId41"/>
    <p:sldId id="760" r:id="rId42"/>
    <p:sldId id="733" r:id="rId43"/>
    <p:sldId id="761" r:id="rId44"/>
    <p:sldId id="762" r:id="rId45"/>
    <p:sldId id="763" r:id="rId46"/>
    <p:sldId id="764" r:id="rId47"/>
    <p:sldId id="725" r:id="rId48"/>
    <p:sldId id="765" r:id="rId49"/>
    <p:sldId id="735" r:id="rId50"/>
    <p:sldId id="726" r:id="rId51"/>
    <p:sldId id="736" r:id="rId52"/>
    <p:sldId id="737" r:id="rId53"/>
    <p:sldId id="739" r:id="rId54"/>
    <p:sldId id="772" r:id="rId55"/>
    <p:sldId id="773" r:id="rId56"/>
    <p:sldId id="774" r:id="rId57"/>
    <p:sldId id="775" r:id="rId58"/>
    <p:sldId id="704" r:id="rId59"/>
    <p:sldId id="748" r:id="rId60"/>
    <p:sldId id="751" r:id="rId61"/>
    <p:sldId id="750" r:id="rId62"/>
    <p:sldId id="752" r:id="rId63"/>
    <p:sldId id="670" r:id="rId64"/>
    <p:sldId id="682" r:id="rId65"/>
    <p:sldId id="285" r:id="rId66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AA98D0-4922-4CBC-BC91-7B29547F2065}">
          <p14:sldIdLst>
            <p14:sldId id="668"/>
            <p14:sldId id="677"/>
            <p14:sldId id="679"/>
            <p14:sldId id="753"/>
            <p14:sldId id="754"/>
            <p14:sldId id="636"/>
            <p14:sldId id="709"/>
            <p14:sldId id="707"/>
            <p14:sldId id="727"/>
            <p14:sldId id="756"/>
            <p14:sldId id="758"/>
            <p14:sldId id="759"/>
            <p14:sldId id="757"/>
            <p14:sldId id="674"/>
            <p14:sldId id="747"/>
            <p14:sldId id="746"/>
            <p14:sldId id="731"/>
            <p14:sldId id="730"/>
            <p14:sldId id="732"/>
            <p14:sldId id="722"/>
            <p14:sldId id="680"/>
            <p14:sldId id="755"/>
            <p14:sldId id="776"/>
            <p14:sldId id="767"/>
            <p14:sldId id="760"/>
            <p14:sldId id="733"/>
            <p14:sldId id="761"/>
            <p14:sldId id="762"/>
            <p14:sldId id="763"/>
            <p14:sldId id="764"/>
            <p14:sldId id="725"/>
            <p14:sldId id="765"/>
            <p14:sldId id="735"/>
            <p14:sldId id="726"/>
            <p14:sldId id="736"/>
            <p14:sldId id="737"/>
            <p14:sldId id="739"/>
            <p14:sldId id="772"/>
            <p14:sldId id="773"/>
            <p14:sldId id="774"/>
            <p14:sldId id="775"/>
            <p14:sldId id="704"/>
            <p14:sldId id="748"/>
            <p14:sldId id="751"/>
            <p14:sldId id="750"/>
            <p14:sldId id="752"/>
            <p14:sldId id="670"/>
            <p14:sldId id="6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emo" initials="D" lastIdx="5" clrIdx="6">
    <p:extLst>
      <p:ext uri="{19B8F6BF-5375-455C-9EA6-DF929625EA0E}">
        <p15:presenceInfo xmlns:p15="http://schemas.microsoft.com/office/powerpoint/2012/main" userId="Demo" providerId="None"/>
      </p:ext>
    </p:extLst>
  </p:cmAuthor>
  <p:cmAuthor id="1" name="Shashank Khedikar (RGEN Solutions)" initials="SK(S" lastIdx="5" clrIdx="0">
    <p:extLst>
      <p:ext uri="{19B8F6BF-5375-455C-9EA6-DF929625EA0E}">
        <p15:presenceInfo xmlns:p15="http://schemas.microsoft.com/office/powerpoint/2012/main" userId="S-1-5-21-2127521184-1604012920-1887927527-7492838" providerId="AD"/>
      </p:ext>
    </p:extLst>
  </p:cmAuthor>
  <p:cmAuthor id="2" name="Author" initials="A" lastIdx="516" clrIdx="1"/>
  <p:cmAuthor id="4" name="Sanjay Soni" initials="SS" lastIdx="46" clrIdx="3">
    <p:extLst>
      <p:ext uri="{19B8F6BF-5375-455C-9EA6-DF929625EA0E}">
        <p15:presenceInfo xmlns:p15="http://schemas.microsoft.com/office/powerpoint/2012/main" userId="S-1-5-21-2127521184-1604012920-1887927527-2307239" providerId="AD"/>
      </p:ext>
    </p:extLst>
  </p:cmAuthor>
  <p:cmAuthor id="5" name="John Doyle" initials="JD" lastIdx="34" clrIdx="4">
    <p:extLst>
      <p:ext uri="{19B8F6BF-5375-455C-9EA6-DF929625EA0E}">
        <p15:presenceInfo xmlns:p15="http://schemas.microsoft.com/office/powerpoint/2012/main" userId="S-1-5-21-2127521184-1604012920-1887927527-2390110" providerId="AD"/>
      </p:ext>
    </p:extLst>
  </p:cmAuthor>
  <p:cmAuthor id="6" name="Christoph Schuler (Advaiya Inc)" initials="CS(I" lastIdx="2" clrIdx="5">
    <p:extLst>
      <p:ext uri="{19B8F6BF-5375-455C-9EA6-DF929625EA0E}">
        <p15:presenceInfo xmlns:p15="http://schemas.microsoft.com/office/powerpoint/2012/main" userId="Christoph Schuler (Advaiya In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CC00"/>
    <a:srgbClr val="FFE285"/>
    <a:srgbClr val="E8E8E8"/>
    <a:srgbClr val="EEEEEE"/>
    <a:srgbClr val="EDC30D"/>
    <a:srgbClr val="F2C812"/>
    <a:srgbClr val="0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0825" autoAdjust="0"/>
  </p:normalViewPr>
  <p:slideViewPr>
    <p:cSldViewPr snapToGrid="0">
      <p:cViewPr varScale="1">
        <p:scale>
          <a:sx n="67" d="100"/>
          <a:sy n="67" d="100"/>
        </p:scale>
        <p:origin x="96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5" Type="http://schemas.openxmlformats.org/officeDocument/2006/relationships/customXml" Target="../customXml/item5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3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5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EEF1-40DE-49EB-B8BE-E849EEAC24BC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3270-D5B6-4AE0-BFEC-3BB548CB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9DEA-6433-4493-B9C4-3E0AC755FE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6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1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0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33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3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24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5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2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1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1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9386"/>
          <a:stretch/>
        </p:blipFill>
        <p:spPr>
          <a:xfrm>
            <a:off x="0" y="1"/>
            <a:ext cx="12192000" cy="6874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Level 200 Deck</a:t>
            </a:r>
          </a:p>
        </p:txBody>
      </p:sp>
    </p:spTree>
    <p:extLst>
      <p:ext uri="{BB962C8B-B14F-4D97-AF65-F5344CB8AC3E}">
        <p14:creationId xmlns:p14="http://schemas.microsoft.com/office/powerpoint/2010/main" val="305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589A-9F62-4CEA-B61D-6CFE7E08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698ED-4644-4A80-B7F9-2CE84493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7456E-A6E7-4061-9335-FB464AC0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CAE1-5D02-43B9-AEA5-34B38E13A30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4359-19D6-4E25-BE9A-27A96413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D7A68-BAF0-42F7-B9FF-B341C394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E856-4EB5-4F22-84B5-DAAB390ED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166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3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050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0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00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96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5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712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8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4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1362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437" y="146443"/>
            <a:ext cx="3876675" cy="455722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000" b="1"/>
            </a:lvl1pPr>
          </a:lstStyle>
          <a:p>
            <a:pPr lvl="0"/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96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851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6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267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4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27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62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ITPro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612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7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4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5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8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2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29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8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1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95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L200 Deck</a:t>
            </a:r>
          </a:p>
        </p:txBody>
      </p:sp>
    </p:spTree>
    <p:extLst>
      <p:ext uri="{BB962C8B-B14F-4D97-AF65-F5344CB8AC3E}">
        <p14:creationId xmlns:p14="http://schemas.microsoft.com/office/powerpoint/2010/main" val="20645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9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75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45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26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10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5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9106244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722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8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82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98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0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10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51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8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97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4969616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400" indent="-18256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5000" indent="-18256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7" y="2376546"/>
            <a:ext cx="3492285" cy="3893625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5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17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7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01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2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41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31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58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867817"/>
            <a:ext cx="11653523" cy="4662292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1961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1765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41" y="1189176"/>
            <a:ext cx="362135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220691"/>
            <a:ext cx="11653523" cy="615609"/>
          </a:xfrm>
        </p:spPr>
        <p:txBody>
          <a:bodyPr/>
          <a:lstStyle>
            <a:lvl1pPr marL="0" indent="0">
              <a:buNone/>
              <a:defRPr sz="3137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4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66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94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55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0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41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3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81FE-5D1F-41B2-B646-043BF0A5ACBC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F8BCA-21CF-47CE-9FCA-13F27AE5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89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4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2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7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953AD0-7361-4755-9F16-790BE48104A3}" type="datetimeFigureOut">
              <a:rPr lang="en-US" smtClean="0">
                <a:solidFill>
                  <a:srgbClr val="505050"/>
                </a:solidFill>
              </a:rPr>
              <a:pPr/>
              <a:t>6/24/2018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722D1-D77E-41ED-9FC0-BA6608D9DD8F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3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4102" r:id="rId2"/>
    <p:sldLayoutId id="2147483675" r:id="rId3"/>
    <p:sldLayoutId id="2147483680" r:id="rId4"/>
    <p:sldLayoutId id="2147483682" r:id="rId5"/>
    <p:sldLayoutId id="2147483686" r:id="rId6"/>
    <p:sldLayoutId id="2147483683" r:id="rId7"/>
    <p:sldLayoutId id="2147483684" r:id="rId8"/>
    <p:sldLayoutId id="2147484103" r:id="rId9"/>
    <p:sldLayoutId id="214748410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404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70" r:id="rId25"/>
    <p:sldLayoutId id="214748407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  <p:sldLayoutId id="2147484096" r:id="rId23"/>
    <p:sldLayoutId id="2147484097" r:id="rId24"/>
    <p:sldLayoutId id="2147484098" r:id="rId25"/>
    <p:sldLayoutId id="2147484099" r:id="rId26"/>
    <p:sldLayoutId id="2147484100" r:id="rId27"/>
    <p:sldLayoutId id="214748410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96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8" r:id="rId17"/>
    <p:sldLayoutId id="214748385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26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9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6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813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39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hyperlink" Target="http://bit.ly/1ktON16" TargetMode="External"/><Relationship Id="rId7" Type="http://schemas.openxmlformats.org/officeDocument/2006/relationships/hyperlink" Target="https://powerbi.microsoft.com/" TargetMode="External"/><Relationship Id="rId2" Type="http://schemas.openxmlformats.org/officeDocument/2006/relationships/hyperlink" Target="http://tinyurl.com/hj5hdg6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bit.ly/1a9Q0gv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://bit.ly/1vwbTLG" TargetMode="External"/><Relationship Id="rId10" Type="http://schemas.openxmlformats.org/officeDocument/2006/relationships/image" Target="../media/image78.jpg"/><Relationship Id="rId4" Type="http://schemas.openxmlformats.org/officeDocument/2006/relationships/hyperlink" Target="http://bit.ly/1FF88KA" TargetMode="External"/><Relationship Id="rId9" Type="http://schemas.openxmlformats.org/officeDocument/2006/relationships/image" Target="../media/image7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rallelogram 37"/>
          <p:cNvSpPr/>
          <p:nvPr/>
        </p:nvSpPr>
        <p:spPr>
          <a:xfrm>
            <a:off x="526148" y="1526870"/>
            <a:ext cx="1886855" cy="386143"/>
          </a:xfrm>
          <a:prstGeom prst="parallelogram">
            <a:avLst/>
          </a:prstGeom>
          <a:solidFill>
            <a:srgbClr val="2396E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01600" cy="606809"/>
          </a:xfrm>
          <a:prstGeom prst="rect">
            <a:avLst/>
          </a:prstGeom>
          <a:solidFill>
            <a:srgbClr val="239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664289" y="-23975"/>
            <a:ext cx="4455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POWERBI INTEGRATIONS</a:t>
            </a:r>
            <a:endParaRPr lang="en-IN" sz="3600" dirty="0">
              <a:solidFill>
                <a:srgbClr val="FFC000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3643085" y="2394857"/>
            <a:ext cx="1698172" cy="1698172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19367709" lon="18747105" rev="3634775"/>
            </a:camera>
            <a:lightRig rig="flood" dir="t"/>
          </a:scene3d>
          <a:sp3d extrusionH="2540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/>
          <p:cNvSpPr/>
          <p:nvPr/>
        </p:nvSpPr>
        <p:spPr>
          <a:xfrm>
            <a:off x="5341257" y="1676400"/>
            <a:ext cx="1698172" cy="1698172"/>
          </a:xfrm>
          <a:prstGeom prst="roundRect">
            <a:avLst>
              <a:gd name="adj" fmla="val 37701"/>
            </a:avLst>
          </a:prstGeom>
          <a:solidFill>
            <a:srgbClr val="00B0F0"/>
          </a:solidFill>
          <a:ln>
            <a:noFill/>
          </a:ln>
          <a:scene3d>
            <a:camera prst="orthographicFront">
              <a:rot lat="19367709" lon="18747105" rev="3634775"/>
            </a:camera>
            <a:lightRig rig="flood" dir="t"/>
          </a:scene3d>
          <a:sp3d extrusionH="2540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/>
          <p:cNvSpPr/>
          <p:nvPr/>
        </p:nvSpPr>
        <p:spPr>
          <a:xfrm>
            <a:off x="7039429" y="2394857"/>
            <a:ext cx="1698172" cy="1698172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19367709" lon="18747105" rev="3634775"/>
            </a:camera>
            <a:lightRig rig="flood" dir="t"/>
          </a:scene3d>
          <a:sp3d extrusionH="2540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/>
          <p:cNvSpPr/>
          <p:nvPr/>
        </p:nvSpPr>
        <p:spPr>
          <a:xfrm>
            <a:off x="5392058" y="3113314"/>
            <a:ext cx="1698172" cy="1698172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19367709" lon="18747105" rev="3634775"/>
            </a:camera>
            <a:lightRig rig="flood" dir="t"/>
          </a:scene3d>
          <a:sp3d extrusionH="25400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Graphic 28" descr="Televisio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545" y="2901943"/>
            <a:ext cx="684000" cy="684000"/>
          </a:xfrm>
          <a:prstGeom prst="rect">
            <a:avLst/>
          </a:prstGeom>
          <a:scene3d>
            <a:camera prst="orthographicFront">
              <a:rot lat="19499998" lon="0" rev="0"/>
            </a:camera>
            <a:lightRig rig="threePt" dir="t"/>
          </a:scene3d>
        </p:spPr>
      </p:pic>
      <p:pic>
        <p:nvPicPr>
          <p:cNvPr id="31" name="Graphic 30" descr="Envelop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1973" y="2181372"/>
            <a:ext cx="684000" cy="684000"/>
          </a:xfrm>
          <a:prstGeom prst="rect">
            <a:avLst/>
          </a:prstGeom>
          <a:scene3d>
            <a:camera prst="orthographicFront">
              <a:rot lat="19499998" lon="0" rev="0"/>
            </a:camera>
            <a:lightRig rig="threePt" dir="t"/>
          </a:scene3d>
        </p:spPr>
      </p:pic>
      <p:pic>
        <p:nvPicPr>
          <p:cNvPr id="33" name="Graphic 32" descr="Download from clou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9144" y="3620400"/>
            <a:ext cx="684000" cy="684000"/>
          </a:xfrm>
          <a:prstGeom prst="rect">
            <a:avLst/>
          </a:prstGeom>
          <a:scene3d>
            <a:camera prst="orthographicFront">
              <a:rot lat="19499998" lon="0" rev="0"/>
            </a:camera>
            <a:lightRig rig="threePt" dir="t"/>
          </a:scene3d>
        </p:spPr>
      </p:pic>
      <p:pic>
        <p:nvPicPr>
          <p:cNvPr id="35" name="Graphic 34" descr="Downloa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6515" y="2901943"/>
            <a:ext cx="684000" cy="684000"/>
          </a:xfrm>
          <a:prstGeom prst="rect">
            <a:avLst/>
          </a:prstGeom>
          <a:scene3d>
            <a:camera prst="orthographicFront">
              <a:rot lat="19499998" lon="0" rev="0"/>
            </a:camera>
            <a:lightRig rig="threePt" dir="t"/>
          </a:scene3d>
        </p:spPr>
      </p:pic>
      <p:sp>
        <p:nvSpPr>
          <p:cNvPr id="36" name="Parallelogram 35"/>
          <p:cNvSpPr/>
          <p:nvPr/>
        </p:nvSpPr>
        <p:spPr>
          <a:xfrm>
            <a:off x="457206" y="1454300"/>
            <a:ext cx="1886855" cy="386143"/>
          </a:xfrm>
          <a:prstGeom prst="parallelogram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spc="300" dirty="0" smtClean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CORTANA INTEGRATIONS</a:t>
            </a:r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41" name="Connector: Elbow 40"/>
          <p:cNvCxnSpPr>
            <a:stCxn id="24" idx="1"/>
            <a:endCxn id="38" idx="2"/>
          </p:cNvCxnSpPr>
          <p:nvPr/>
        </p:nvCxnSpPr>
        <p:spPr>
          <a:xfrm rot="10800000">
            <a:off x="2364735" y="1719943"/>
            <a:ext cx="1278350" cy="152400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/>
          <p:cNvSpPr/>
          <p:nvPr/>
        </p:nvSpPr>
        <p:spPr>
          <a:xfrm>
            <a:off x="2293265" y="5085842"/>
            <a:ext cx="1886855" cy="386143"/>
          </a:xfrm>
          <a:prstGeom prst="parallelogram">
            <a:avLst/>
          </a:prstGeom>
          <a:solidFill>
            <a:srgbClr val="2396E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3" name="Parallelogram 42"/>
          <p:cNvSpPr/>
          <p:nvPr/>
        </p:nvSpPr>
        <p:spPr>
          <a:xfrm>
            <a:off x="2224323" y="5013272"/>
            <a:ext cx="1886855" cy="386143"/>
          </a:xfrm>
          <a:prstGeom prst="parallelogram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spc="300" dirty="0" smtClean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ADVANCE ANALYTICS</a:t>
            </a:r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45" name="Connector: Elbow 44"/>
          <p:cNvCxnSpPr>
            <a:cxnSpLocks/>
            <a:stCxn id="27" idx="2"/>
            <a:endCxn id="42" idx="2"/>
          </p:cNvCxnSpPr>
          <p:nvPr/>
        </p:nvCxnSpPr>
        <p:spPr>
          <a:xfrm rot="5400000">
            <a:off x="4952784" y="3990554"/>
            <a:ext cx="467428" cy="2109292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/>
          <p:cNvSpPr/>
          <p:nvPr/>
        </p:nvSpPr>
        <p:spPr>
          <a:xfrm>
            <a:off x="9368979" y="4884056"/>
            <a:ext cx="1886855" cy="386143"/>
          </a:xfrm>
          <a:prstGeom prst="parallelogram">
            <a:avLst/>
          </a:prstGeom>
          <a:solidFill>
            <a:srgbClr val="2396E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9" name="Parallelogram 48"/>
          <p:cNvSpPr/>
          <p:nvPr/>
        </p:nvSpPr>
        <p:spPr>
          <a:xfrm>
            <a:off x="9300037" y="4811486"/>
            <a:ext cx="1886855" cy="386143"/>
          </a:xfrm>
          <a:prstGeom prst="parallelogram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spc="300" dirty="0" smtClean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MOBILITY</a:t>
            </a:r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51" name="Connector: Elbow 50"/>
          <p:cNvCxnSpPr>
            <a:cxnSpLocks/>
            <a:stCxn id="26" idx="3"/>
            <a:endCxn id="49" idx="5"/>
          </p:cNvCxnSpPr>
          <p:nvPr/>
        </p:nvCxnSpPr>
        <p:spPr>
          <a:xfrm>
            <a:off x="8737601" y="3243943"/>
            <a:ext cx="610704" cy="176061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>
            <a:off x="7750636" y="961432"/>
            <a:ext cx="1886855" cy="386143"/>
          </a:xfrm>
          <a:prstGeom prst="parallelogram">
            <a:avLst/>
          </a:prstGeom>
          <a:solidFill>
            <a:srgbClr val="2396E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55" name="Parallelogram 54"/>
          <p:cNvSpPr/>
          <p:nvPr/>
        </p:nvSpPr>
        <p:spPr>
          <a:xfrm>
            <a:off x="7681694" y="888862"/>
            <a:ext cx="1886855" cy="386143"/>
          </a:xfrm>
          <a:prstGeom prst="parallelogram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spc="300" dirty="0" smtClean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MACHINE LEARNING</a:t>
            </a:r>
            <a:endParaRPr lang="en-IN" sz="1100" spc="3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57" name="Connector: Elbow 56"/>
          <p:cNvCxnSpPr>
            <a:cxnSpLocks/>
            <a:stCxn id="55" idx="5"/>
            <a:endCxn id="25" idx="3"/>
          </p:cNvCxnSpPr>
          <p:nvPr/>
        </p:nvCxnSpPr>
        <p:spPr>
          <a:xfrm rot="10800000" flipV="1">
            <a:off x="7039430" y="1081934"/>
            <a:ext cx="690533" cy="14435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6" grpId="0" animBg="1"/>
      <p:bldP spid="43" grpId="0" animBg="1"/>
      <p:bldP spid="49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63B2BD-5C26-48B1-8534-B62A22E84766}"/>
              </a:ext>
            </a:extLst>
          </p:cNvPr>
          <p:cNvGrpSpPr/>
          <p:nvPr/>
        </p:nvGrpSpPr>
        <p:grpSpPr>
          <a:xfrm>
            <a:off x="627223" y="2545098"/>
            <a:ext cx="2261288" cy="2261288"/>
            <a:chOff x="4328982" y="2168610"/>
            <a:chExt cx="2261288" cy="2261288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0486C7A0-E744-4FB0-AC3F-12B55B1AFA71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858667-7C64-4784-8531-A35D49BCA644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5960BF-892D-42D8-AC7D-082B7406782E}"/>
              </a:ext>
            </a:extLst>
          </p:cNvPr>
          <p:cNvSpPr/>
          <p:nvPr/>
        </p:nvSpPr>
        <p:spPr>
          <a:xfrm>
            <a:off x="312126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84551E-BC2E-49C7-9EEA-2B0AAD327905}"/>
              </a:ext>
            </a:extLst>
          </p:cNvPr>
          <p:cNvGrpSpPr/>
          <p:nvPr/>
        </p:nvGrpSpPr>
        <p:grpSpPr>
          <a:xfrm>
            <a:off x="3518704" y="2545098"/>
            <a:ext cx="2261288" cy="2261288"/>
            <a:chOff x="4328982" y="2168610"/>
            <a:chExt cx="2261288" cy="2261288"/>
          </a:xfrm>
        </p:grpSpPr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571B9861-6780-4190-8BF7-E04E4A6D4AEC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E35D6D-C246-42F2-831B-6AA21E351D3B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3AC2A5B-0A5E-4715-8B35-2D62192EC7A1}"/>
              </a:ext>
            </a:extLst>
          </p:cNvPr>
          <p:cNvSpPr/>
          <p:nvPr/>
        </p:nvSpPr>
        <p:spPr>
          <a:xfrm>
            <a:off x="3203607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33AFC2-2807-4DDC-9CA1-17DE11BC887F}"/>
              </a:ext>
            </a:extLst>
          </p:cNvPr>
          <p:cNvGrpSpPr/>
          <p:nvPr/>
        </p:nvGrpSpPr>
        <p:grpSpPr>
          <a:xfrm>
            <a:off x="6410185" y="2545098"/>
            <a:ext cx="2261288" cy="2261288"/>
            <a:chOff x="4328982" y="2168610"/>
            <a:chExt cx="2261288" cy="2261288"/>
          </a:xfrm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04759003-E273-49BA-A32A-82E7BBE8895A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1EF82A-DB39-4213-82FC-A74A7B99D007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1000F88-D89A-44DD-A9E2-6AB73B584904}"/>
              </a:ext>
            </a:extLst>
          </p:cNvPr>
          <p:cNvSpPr/>
          <p:nvPr/>
        </p:nvSpPr>
        <p:spPr>
          <a:xfrm>
            <a:off x="6095088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04C08-E49D-46CA-9412-F7E86E6F6C7B}"/>
              </a:ext>
            </a:extLst>
          </p:cNvPr>
          <p:cNvGrpSpPr/>
          <p:nvPr/>
        </p:nvGrpSpPr>
        <p:grpSpPr>
          <a:xfrm>
            <a:off x="9301666" y="2545098"/>
            <a:ext cx="2261288" cy="2261288"/>
            <a:chOff x="4328982" y="2168610"/>
            <a:chExt cx="2261288" cy="2261288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9FE6D26E-C4C4-49E3-B62F-7F1C26AE2A30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C48A2B-F611-4097-BFD3-2907673C5EFA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48CE02B-E49F-42FF-A637-49AF29F39735}"/>
              </a:ext>
            </a:extLst>
          </p:cNvPr>
          <p:cNvSpPr/>
          <p:nvPr/>
        </p:nvSpPr>
        <p:spPr>
          <a:xfrm>
            <a:off x="8986569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D38C6A-AEDB-4399-8DAE-FD2E58CCC368}"/>
              </a:ext>
            </a:extLst>
          </p:cNvPr>
          <p:cNvGrpSpPr/>
          <p:nvPr/>
        </p:nvGrpSpPr>
        <p:grpSpPr>
          <a:xfrm>
            <a:off x="235957" y="3352576"/>
            <a:ext cx="3101876" cy="1384121"/>
            <a:chOff x="206929" y="3105834"/>
            <a:chExt cx="3101876" cy="138412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E9CE130-16B2-45AA-BFB4-FBF2133EE090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60%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057FD5-2465-479B-94B2-6CE2CAC6A561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STORY LINE UP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4CC7CA-C11E-427D-B906-8F40348415E7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We will work on the story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9E360B5-8292-41BE-BDB5-53A1DA79A0AF}"/>
              </a:ext>
            </a:extLst>
          </p:cNvPr>
          <p:cNvGrpSpPr/>
          <p:nvPr/>
        </p:nvGrpSpPr>
        <p:grpSpPr>
          <a:xfrm>
            <a:off x="3108113" y="3349348"/>
            <a:ext cx="3101876" cy="1691897"/>
            <a:chOff x="206929" y="3105834"/>
            <a:chExt cx="3101876" cy="169189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DEFA01-911E-4472-A366-C89F120808A7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70%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7E65BB-EF5C-4E32-A442-1715CC6A57A1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RESOURCES</a:t>
              </a:r>
              <a:endParaRPr lang="en-US" sz="24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2BFBE7-0743-48E7-B3B0-63FC8382764F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Proper resources on our story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0E18D2-53B9-4C40-9BE9-82530575679A}"/>
              </a:ext>
            </a:extLst>
          </p:cNvPr>
          <p:cNvGrpSpPr/>
          <p:nvPr/>
        </p:nvGrpSpPr>
        <p:grpSpPr>
          <a:xfrm>
            <a:off x="5999592" y="3346120"/>
            <a:ext cx="3101876" cy="1384121"/>
            <a:chOff x="206929" y="3105834"/>
            <a:chExt cx="3101876" cy="138412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41381F-6F5B-4F8B-898B-ED5A3AA05972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50%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C5E847-67A9-4F55-AE9C-04B8F2FEBABD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92D050"/>
                  </a:solidFill>
                  <a:latin typeface="Tw Cen MT" panose="020B0602020104020603" pitchFamily="34" charset="0"/>
                </a:rPr>
                <a:t>GET DATA</a:t>
              </a:r>
              <a:endParaRPr lang="en-US" sz="2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253AA84-B15E-4BE2-B36A-165D237760BA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Work with Data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468267-F418-4D50-B21D-D96EA3D7DB88}"/>
              </a:ext>
            </a:extLst>
          </p:cNvPr>
          <p:cNvGrpSpPr/>
          <p:nvPr/>
        </p:nvGrpSpPr>
        <p:grpSpPr>
          <a:xfrm>
            <a:off x="8910399" y="3342892"/>
            <a:ext cx="3101876" cy="1384121"/>
            <a:chOff x="206929" y="3105834"/>
            <a:chExt cx="3101876" cy="138412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8A03CC-C9C5-4839-B8E2-5EAA2EBC28F1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C7CBB"/>
                  </a:solidFill>
                  <a:latin typeface="Tw Cen MT" panose="020B0602020104020603" pitchFamily="34" charset="0"/>
                </a:rPr>
                <a:t>90%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6D2719-0175-465B-BA7B-04986D9920A3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1C7CBB"/>
                  </a:solidFill>
                  <a:latin typeface="Tw Cen MT" panose="020B0602020104020603" pitchFamily="34" charset="0"/>
                </a:rPr>
                <a:t>DETECTING REALTION</a:t>
              </a:r>
              <a:endParaRPr lang="en-US" sz="2400" b="1" dirty="0">
                <a:solidFill>
                  <a:srgbClr val="1C7CBB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8FE0E2-5EDC-4AF4-AD66-18715B3FAB8D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Data Modelling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E4EE401-8D87-46A5-A52A-02631870FD63}"/>
              </a:ext>
            </a:extLst>
          </p:cNvPr>
          <p:cNvSpPr txBox="1"/>
          <p:nvPr/>
        </p:nvSpPr>
        <p:spPr>
          <a:xfrm>
            <a:off x="2456543" y="262438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POWER BI-1</a:t>
            </a:r>
            <a:endParaRPr lang="en-US" sz="4000" b="1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413E2C-08DB-4F49-A6B9-24021E5B67A7}"/>
              </a:ext>
            </a:extLst>
          </p:cNvPr>
          <p:cNvSpPr txBox="1"/>
          <p:nvPr/>
        </p:nvSpPr>
        <p:spPr>
          <a:xfrm>
            <a:off x="2192559" y="920975"/>
            <a:ext cx="780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WHAT WILL YOU LEARN WITH THIS SESSIONS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8" presetClass="emph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9000000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8" presetClass="emph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8" presetClass="emph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9600000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63B2BD-5C26-48B1-8534-B62A22E84766}"/>
              </a:ext>
            </a:extLst>
          </p:cNvPr>
          <p:cNvGrpSpPr/>
          <p:nvPr/>
        </p:nvGrpSpPr>
        <p:grpSpPr>
          <a:xfrm>
            <a:off x="627223" y="2545098"/>
            <a:ext cx="2261288" cy="2261288"/>
            <a:chOff x="4328982" y="2168610"/>
            <a:chExt cx="2261288" cy="2261288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0486C7A0-E744-4FB0-AC3F-12B55B1AFA71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858667-7C64-4784-8531-A35D49BCA644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5960BF-892D-42D8-AC7D-082B7406782E}"/>
              </a:ext>
            </a:extLst>
          </p:cNvPr>
          <p:cNvSpPr/>
          <p:nvPr/>
        </p:nvSpPr>
        <p:spPr>
          <a:xfrm>
            <a:off x="312126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84551E-BC2E-49C7-9EEA-2B0AAD327905}"/>
              </a:ext>
            </a:extLst>
          </p:cNvPr>
          <p:cNvGrpSpPr/>
          <p:nvPr/>
        </p:nvGrpSpPr>
        <p:grpSpPr>
          <a:xfrm>
            <a:off x="3518704" y="2545098"/>
            <a:ext cx="2261288" cy="2261288"/>
            <a:chOff x="4328982" y="2168610"/>
            <a:chExt cx="2261288" cy="2261288"/>
          </a:xfrm>
        </p:grpSpPr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571B9861-6780-4190-8BF7-E04E4A6D4AEC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E35D6D-C246-42F2-831B-6AA21E351D3B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3AC2A5B-0A5E-4715-8B35-2D62192EC7A1}"/>
              </a:ext>
            </a:extLst>
          </p:cNvPr>
          <p:cNvSpPr/>
          <p:nvPr/>
        </p:nvSpPr>
        <p:spPr>
          <a:xfrm>
            <a:off x="3203607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33AFC2-2807-4DDC-9CA1-17DE11BC887F}"/>
              </a:ext>
            </a:extLst>
          </p:cNvPr>
          <p:cNvGrpSpPr/>
          <p:nvPr/>
        </p:nvGrpSpPr>
        <p:grpSpPr>
          <a:xfrm>
            <a:off x="6410185" y="2545098"/>
            <a:ext cx="2261288" cy="2261288"/>
            <a:chOff x="4328982" y="2168610"/>
            <a:chExt cx="2261288" cy="2261288"/>
          </a:xfrm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04759003-E273-49BA-A32A-82E7BBE8895A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1EF82A-DB39-4213-82FC-A74A7B99D007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1000F88-D89A-44DD-A9E2-6AB73B584904}"/>
              </a:ext>
            </a:extLst>
          </p:cNvPr>
          <p:cNvSpPr/>
          <p:nvPr/>
        </p:nvSpPr>
        <p:spPr>
          <a:xfrm>
            <a:off x="6095088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704C08-E49D-46CA-9412-F7E86E6F6C7B}"/>
              </a:ext>
            </a:extLst>
          </p:cNvPr>
          <p:cNvGrpSpPr/>
          <p:nvPr/>
        </p:nvGrpSpPr>
        <p:grpSpPr>
          <a:xfrm>
            <a:off x="9301666" y="2545098"/>
            <a:ext cx="2261288" cy="2261288"/>
            <a:chOff x="4328982" y="2168610"/>
            <a:chExt cx="2261288" cy="2261288"/>
          </a:xfrm>
        </p:grpSpPr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9FE6D26E-C4C4-49E3-B62F-7F1C26AE2A30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C48A2B-F611-4097-BFD3-2907673C5EFA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48CE02B-E49F-42FF-A637-49AF29F39735}"/>
              </a:ext>
            </a:extLst>
          </p:cNvPr>
          <p:cNvSpPr/>
          <p:nvPr/>
        </p:nvSpPr>
        <p:spPr>
          <a:xfrm>
            <a:off x="8986569" y="3675742"/>
            <a:ext cx="2891481" cy="1346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D38C6A-AEDB-4399-8DAE-FD2E58CCC368}"/>
              </a:ext>
            </a:extLst>
          </p:cNvPr>
          <p:cNvGrpSpPr/>
          <p:nvPr/>
        </p:nvGrpSpPr>
        <p:grpSpPr>
          <a:xfrm>
            <a:off x="192415" y="3352576"/>
            <a:ext cx="3101876" cy="1815008"/>
            <a:chOff x="206929" y="3105834"/>
            <a:chExt cx="3101876" cy="181500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E9CE130-16B2-45AA-BFB4-FBF2133EE090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60%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057FD5-2465-479B-94B2-6CE2CAC6A561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APPLYING DAX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4CC7CA-C11E-427D-B906-8F40348415E7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Calculated Column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Measures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9E360B5-8292-41BE-BDB5-53A1DA79A0AF}"/>
              </a:ext>
            </a:extLst>
          </p:cNvPr>
          <p:cNvGrpSpPr/>
          <p:nvPr/>
        </p:nvGrpSpPr>
        <p:grpSpPr>
          <a:xfrm>
            <a:off x="3147868" y="3349348"/>
            <a:ext cx="3101876" cy="1815008"/>
            <a:chOff x="206929" y="3105834"/>
            <a:chExt cx="3101876" cy="18150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DEFA01-911E-4472-A366-C89F120808A7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70%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7E65BB-EF5C-4E32-A442-1715CC6A57A1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M</a:t>
              </a:r>
              <a:endParaRPr lang="en-US" sz="24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2BFBE7-0743-48E7-B3B0-63FC8382764F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Working With Power Query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0E18D2-53B9-4C40-9BE9-82530575679A}"/>
              </a:ext>
            </a:extLst>
          </p:cNvPr>
          <p:cNvGrpSpPr/>
          <p:nvPr/>
        </p:nvGrpSpPr>
        <p:grpSpPr>
          <a:xfrm>
            <a:off x="6038855" y="3346120"/>
            <a:ext cx="3101876" cy="1507231"/>
            <a:chOff x="206929" y="3105834"/>
            <a:chExt cx="3101876" cy="15072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41381F-6F5B-4F8B-898B-ED5A3AA05972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50%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C5E847-67A9-4F55-AE9C-04B8F2FEBABD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92D050"/>
                  </a:solidFill>
                  <a:latin typeface="Tw Cen MT" panose="020B0602020104020603" pitchFamily="34" charset="0"/>
                </a:rPr>
                <a:t>VISUALISATION</a:t>
              </a:r>
              <a:endParaRPr lang="en-US" sz="2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253AA84-B15E-4BE2-B36A-165D237760BA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Visualise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468267-F418-4D50-B21D-D96EA3D7DB88}"/>
              </a:ext>
            </a:extLst>
          </p:cNvPr>
          <p:cNvGrpSpPr/>
          <p:nvPr/>
        </p:nvGrpSpPr>
        <p:grpSpPr>
          <a:xfrm>
            <a:off x="8971561" y="3342892"/>
            <a:ext cx="3101876" cy="1815008"/>
            <a:chOff x="206929" y="3105834"/>
            <a:chExt cx="3101876" cy="181500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8A03CC-C9C5-4839-B8E2-5EAA2EBC28F1}"/>
                </a:ext>
              </a:extLst>
            </p:cNvPr>
            <p:cNvSpPr txBox="1"/>
            <p:nvPr/>
          </p:nvSpPr>
          <p:spPr>
            <a:xfrm>
              <a:off x="1152714" y="3105834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C7CBB"/>
                  </a:solidFill>
                  <a:latin typeface="Tw Cen MT" panose="020B0602020104020603" pitchFamily="34" charset="0"/>
                </a:rPr>
                <a:t>90%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6D2719-0175-465B-BA7B-04986D9920A3}"/>
                </a:ext>
              </a:extLst>
            </p:cNvPr>
            <p:cNvSpPr txBox="1"/>
            <p:nvPr/>
          </p:nvSpPr>
          <p:spPr>
            <a:xfrm>
              <a:off x="206929" y="3655299"/>
              <a:ext cx="3101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1C7CBB"/>
                  </a:solidFill>
                  <a:latin typeface="Tw Cen MT" panose="020B0602020104020603" pitchFamily="34" charset="0"/>
                </a:rPr>
                <a:t>REPORTING</a:t>
              </a:r>
              <a:endParaRPr lang="en-US" sz="2400" b="1" dirty="0">
                <a:solidFill>
                  <a:srgbClr val="1C7CBB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8FE0E2-5EDC-4AF4-AD66-18715B3FAB8D}"/>
                </a:ext>
              </a:extLst>
            </p:cNvPr>
            <p:cNvSpPr txBox="1"/>
            <p:nvPr/>
          </p:nvSpPr>
          <p:spPr>
            <a:xfrm>
              <a:off x="312125" y="4089845"/>
              <a:ext cx="2891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Power Bi Reporting And Sharing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E4EE401-8D87-46A5-A52A-02631870FD63}"/>
              </a:ext>
            </a:extLst>
          </p:cNvPr>
          <p:cNvSpPr txBox="1"/>
          <p:nvPr/>
        </p:nvSpPr>
        <p:spPr>
          <a:xfrm>
            <a:off x="2456543" y="262438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POWER BI-2</a:t>
            </a:r>
            <a:endParaRPr lang="en-US" sz="4000" b="1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413E2C-08DB-4F49-A6B9-24021E5B67A7}"/>
              </a:ext>
            </a:extLst>
          </p:cNvPr>
          <p:cNvSpPr txBox="1"/>
          <p:nvPr/>
        </p:nvSpPr>
        <p:spPr>
          <a:xfrm>
            <a:off x="2192559" y="920975"/>
            <a:ext cx="780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WHAT WILL YOU LEARN WITH THIS SESSIONS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9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0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600000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0836"/>
            <a:ext cx="6829425" cy="66363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9213" y="600501"/>
            <a:ext cx="7062788" cy="57047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raphic 7" descr="Receiv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5942" y="1028699"/>
            <a:ext cx="914400" cy="914400"/>
          </a:xfrm>
          <a:prstGeom prst="rect">
            <a:avLst/>
          </a:prstGeom>
        </p:spPr>
      </p:pic>
      <p:pic>
        <p:nvPicPr>
          <p:cNvPr id="9" name="Graphic 8" descr="Monitor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5942" y="2336751"/>
            <a:ext cx="914400" cy="914400"/>
          </a:xfrm>
          <a:prstGeom prst="rect">
            <a:avLst/>
          </a:prstGeom>
        </p:spPr>
      </p:pic>
      <p:pic>
        <p:nvPicPr>
          <p:cNvPr id="10" name="Graphic 9" descr="Download from clou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5942" y="3644803"/>
            <a:ext cx="914400" cy="914400"/>
          </a:xfrm>
          <a:prstGeom prst="rect">
            <a:avLst/>
          </a:prstGeom>
        </p:spPr>
      </p:pic>
      <p:pic>
        <p:nvPicPr>
          <p:cNvPr id="11" name="Graphic 10" descr="Pie ch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3561" y="4952856"/>
            <a:ext cx="9144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9951" y="920980"/>
            <a:ext cx="4586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SSBI, MSBI, BI, DATA Professionals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9214" y="600500"/>
            <a:ext cx="133354" cy="570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7274719" y="2507419"/>
            <a:ext cx="4586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Data Developers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9951" y="3644803"/>
            <a:ext cx="4586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Artificial Intelligence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2349" y="4845132"/>
            <a:ext cx="4710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Business Analysts</a:t>
            </a:r>
          </a:p>
          <a:p>
            <a:pPr algn="just"/>
            <a:endParaRPr lang="en-IN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14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4701" y="114301"/>
            <a:ext cx="7058025" cy="627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What’s PowerBI?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800428"/>
            <a:ext cx="11751312" cy="5860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312" y="6170844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GB" smtClean="0">
                <a:solidFill>
                  <a:srgbClr val="505050"/>
                </a:solidFill>
              </a:rPr>
              <a:pPr/>
              <a:t>15</a:t>
            </a:fld>
            <a:endParaRPr lang="en-GB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511"/>
            <a:ext cx="11922762" cy="59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485364"/>
            <a:ext cx="9421540" cy="5887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62333"/>
            <a:ext cx="9485714" cy="6133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361522"/>
            <a:ext cx="948822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86" y="235147"/>
            <a:ext cx="11300202" cy="60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0"/>
            <a:ext cx="11632250" cy="3068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2928938"/>
            <a:ext cx="10563225" cy="38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485364"/>
            <a:ext cx="9421540" cy="5887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62333"/>
            <a:ext cx="9485714" cy="61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31" y="362333"/>
            <a:ext cx="9488224" cy="61349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00675" y="1771650"/>
            <a:ext cx="285750" cy="75723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86538" y="3600450"/>
            <a:ext cx="142875" cy="82867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272088" y="4257675"/>
            <a:ext cx="414337" cy="94297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43375" y="3600450"/>
            <a:ext cx="228600" cy="12672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017553" y="2356839"/>
            <a:ext cx="577526" cy="9578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92" y="0"/>
            <a:ext cx="12251491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6082" name="Picture 2" descr="Image result for Query editor in power b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7" y="157160"/>
            <a:ext cx="11615884" cy="56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312" y="6337926"/>
            <a:ext cx="1314450" cy="447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4675" y="157163"/>
            <a:ext cx="6954553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Power Query-II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11" y="985838"/>
            <a:ext cx="9507826" cy="53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82204"/>
            <a:ext cx="11765599" cy="66083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8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7" y="971550"/>
            <a:ext cx="10591427" cy="5719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62" y="41951"/>
            <a:ext cx="7877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8" y="126937"/>
            <a:ext cx="12243704" cy="6302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0"/>
            <a:ext cx="12112007" cy="61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485364"/>
            <a:ext cx="9421540" cy="5887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62333"/>
            <a:ext cx="9485714" cy="61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361522"/>
            <a:ext cx="9488224" cy="61349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29250" y="1700213"/>
            <a:ext cx="300038" cy="9001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86550" y="2301073"/>
            <a:ext cx="14288" cy="111364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529263" y="4257675"/>
            <a:ext cx="200025" cy="97155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29088" y="3714750"/>
            <a:ext cx="585787" cy="9144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386263" y="2443163"/>
            <a:ext cx="242887" cy="82867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613" y="542925"/>
            <a:ext cx="11426540" cy="541071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MASHUP BY ADDING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4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4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da-DK" sz="7200" dirty="0" smtClean="0">
                <a:solidFill>
                  <a:srgbClr val="FFC000"/>
                </a:solidFill>
              </a:rPr>
              <a:t>DAX MEASURES</a:t>
            </a:r>
            <a:endParaRPr lang="en-GB" sz="7200" dirty="0" err="1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5" y="166687"/>
            <a:ext cx="11750654" cy="59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152400"/>
            <a:ext cx="11779887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954" y="114456"/>
            <a:ext cx="10901363" cy="63648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8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IN" sz="8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a-DK" sz="8000" dirty="0" smtClean="0">
              <a:solidFill>
                <a:srgbClr val="FFCC00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a-DK" sz="8000" dirty="0" smtClean="0">
              <a:solidFill>
                <a:srgbClr val="FFCC00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8000" dirty="0" smtClean="0">
                <a:solidFill>
                  <a:srgbClr val="FFCC00"/>
                </a:solidFill>
              </a:rPr>
              <a:t>POWER</a:t>
            </a:r>
            <a:r>
              <a:rPr lang="da-DK" sz="8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</a:t>
            </a:r>
            <a:endParaRPr lang="en-IN" sz="8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18" y="1655737"/>
            <a:ext cx="42672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4" y="108798"/>
            <a:ext cx="11771702" cy="6452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941" y="6270856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8130" name="Picture 2" descr="Image result for PowerBI d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7" y="109732"/>
            <a:ext cx="50673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5137" y="1502688"/>
            <a:ext cx="114776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-ui_normal"/>
              </a:rPr>
              <a:t>This formula includes the following syntax elements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: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b="1" dirty="0">
                <a:solidFill>
                  <a:srgbClr val="000000"/>
                </a:solidFill>
                <a:latin typeface="segoe-ui_bold"/>
              </a:rPr>
              <a:t>A.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The measure name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Total Sales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b="1" dirty="0">
                <a:solidFill>
                  <a:srgbClr val="000000"/>
                </a:solidFill>
                <a:latin typeface="segoe-ui_bold"/>
              </a:rPr>
              <a:t>B.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The equals sign operator (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=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) indicates the beginning of the formula. When calculated, it will return a result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b="1" dirty="0">
                <a:solidFill>
                  <a:srgbClr val="000000"/>
                </a:solidFill>
                <a:latin typeface="segoe-ui_bold"/>
              </a:rPr>
              <a:t>C.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The DAX function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SUM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adds up all of the numbers in the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Sales[</a:t>
            </a:r>
            <a:r>
              <a:rPr lang="en-GB" b="1" dirty="0" err="1">
                <a:solidFill>
                  <a:srgbClr val="000000"/>
                </a:solidFill>
                <a:latin typeface="segoe-ui_bold"/>
              </a:rPr>
              <a:t>SalesAmount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]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column. </a:t>
            </a:r>
            <a:endParaRPr lang="en-GB" dirty="0" smtClean="0">
              <a:solidFill>
                <a:srgbClr val="000000"/>
              </a:solidFill>
              <a:latin typeface="segoe-ui_normal"/>
            </a:endParaRP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b="1" dirty="0">
                <a:solidFill>
                  <a:srgbClr val="000000"/>
                </a:solidFill>
                <a:latin typeface="segoe-ui_bold"/>
              </a:rPr>
              <a:t>D.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Parenthesis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()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surround an expression containing one or more arguments. All functions require at least one argument. An argument passes a value to a function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b="1" dirty="0">
                <a:solidFill>
                  <a:srgbClr val="000000"/>
                </a:solidFill>
                <a:latin typeface="segoe-ui_bold"/>
              </a:rPr>
              <a:t>E.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The referenced table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Sales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b="1" dirty="0">
                <a:solidFill>
                  <a:srgbClr val="000000"/>
                </a:solidFill>
                <a:latin typeface="segoe-ui_bold"/>
              </a:rPr>
              <a:t>F.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The referenced column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[</a:t>
            </a:r>
            <a:r>
              <a:rPr lang="en-GB" b="1" dirty="0" err="1">
                <a:solidFill>
                  <a:srgbClr val="000000"/>
                </a:solidFill>
                <a:latin typeface="segoe-ui_bold"/>
              </a:rPr>
              <a:t>SalesAmount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]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in the Sales table. With this argument, the SUM function knows on which column to aggregate a SUM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dirty="0">
                <a:solidFill>
                  <a:srgbClr val="000000"/>
                </a:solidFill>
                <a:latin typeface="segoe-ui_normal"/>
              </a:rPr>
              <a:t>When trying to understand a DAX formula, it is often helpful to break down each of the elements into a language you think and speak every day. For example, you can read this formula as:</a:t>
            </a:r>
          </a:p>
        </p:txBody>
      </p:sp>
    </p:spTree>
    <p:extLst>
      <p:ext uri="{BB962C8B-B14F-4D97-AF65-F5344CB8AC3E}">
        <p14:creationId xmlns:p14="http://schemas.microsoft.com/office/powerpoint/2010/main" val="276993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5" y="252413"/>
            <a:ext cx="11904388" cy="5825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54" y="5320822"/>
            <a:ext cx="6523809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485364"/>
            <a:ext cx="9421540" cy="5887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62333"/>
            <a:ext cx="9485714" cy="61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361522"/>
            <a:ext cx="9488224" cy="61349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686425" y="1785938"/>
            <a:ext cx="0" cy="94297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515100" y="2301073"/>
            <a:ext cx="185738" cy="10707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72250" y="3614738"/>
            <a:ext cx="128588" cy="105727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372100" y="4214813"/>
            <a:ext cx="314325" cy="107156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4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292" y="1100744"/>
            <a:ext cx="11743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-ui_normal"/>
              </a:rPr>
              <a:t>A Power BI </a:t>
            </a:r>
            <a:r>
              <a:rPr lang="en-GB" b="1" i="1" dirty="0">
                <a:solidFill>
                  <a:srgbClr val="000000"/>
                </a:solidFill>
                <a:latin typeface="segoe-ui_bold"/>
              </a:rPr>
              <a:t>dashboard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is a single page, often called a canvas, that uses visualizations to tell a story. Because it is limited to one page, a well-designed dashboard contains only the most-important elements of that story.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98293" y="354842"/>
            <a:ext cx="618243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 Dashboard to visualise the data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63" y="2176992"/>
            <a:ext cx="4102848" cy="34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0178" name="Picture 2" descr="Image result for Powerbi dash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8" y="239080"/>
            <a:ext cx="11336814" cy="60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2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728" y="527334"/>
            <a:ext cx="66865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485364"/>
            <a:ext cx="9421540" cy="5887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62333"/>
            <a:ext cx="9485714" cy="61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361522"/>
            <a:ext cx="9488224" cy="61349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568287" y="1774209"/>
            <a:ext cx="54591" cy="87345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46460" y="2301073"/>
            <a:ext cx="27295" cy="98803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469039" y="3684896"/>
            <a:ext cx="81886" cy="8461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77218" y="4312693"/>
            <a:ext cx="191069" cy="9553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271749" y="3684896"/>
            <a:ext cx="409433" cy="109182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34691" y="124691"/>
            <a:ext cx="495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POWERBI DESKTOP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3" y="652985"/>
            <a:ext cx="11336048" cy="6037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57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" y="723320"/>
            <a:ext cx="12192000" cy="5783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6145" y="138545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POWERBI SERVICE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2" y="66089"/>
            <a:ext cx="11743360" cy="6624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941" y="6337926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9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63" y="890443"/>
            <a:ext cx="7348075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2726" y="5767243"/>
            <a:ext cx="11499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segoe-ui_bold"/>
              </a:rPr>
              <a:t>Power BI reports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created with Power BI 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Desktop in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the web portal and the Power BI mobile apps.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segoe-ui_bold"/>
              </a:rPr>
              <a:t>Paginated reports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created in Report Builder: Modern-looking, fixed-layout documents optimized for printing.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segoe-ui_bold"/>
              </a:rPr>
              <a:t>KPIs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created right in the web portal.</a:t>
            </a:r>
            <a:endParaRPr lang="en-GB" b="0" i="0" dirty="0">
              <a:solidFill>
                <a:srgbClr val="000000"/>
              </a:solidFill>
              <a:effectLst/>
              <a:latin typeface="segoe-ui_norm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4145" y="180109"/>
            <a:ext cx="648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POWERBI REPORT SERVER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1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1" y="226435"/>
            <a:ext cx="2295525" cy="3190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908" y="226435"/>
            <a:ext cx="5356947" cy="6531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73837" y="2447814"/>
            <a:ext cx="2832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CONTENT PACK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11903" y="1799079"/>
            <a:ext cx="3435927" cy="323646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1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4725" y="142875"/>
            <a:ext cx="5472113" cy="627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will you achieve with PowerBI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77910"/>
            <a:ext cx="8205788" cy="571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1" y="80223"/>
            <a:ext cx="8685259" cy="6610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794830" y="80223"/>
            <a:ext cx="3278108" cy="66103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72588" y="1785937"/>
            <a:ext cx="2482565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4000" b="1" dirty="0" smtClean="0">
                <a:solidFill>
                  <a:srgbClr val="FFC000"/>
                </a:solidFill>
              </a:rPr>
              <a:t>KEYS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4000" b="1" dirty="0" smtClean="0">
                <a:solidFill>
                  <a:srgbClr val="FFC000"/>
                </a:solidFill>
              </a:rPr>
              <a:t>TO SUCCESS</a:t>
            </a:r>
            <a:endParaRPr lang="en-GB" sz="4000" b="1" dirty="0" err="1" smtClean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941" y="6337926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512" y="139606"/>
            <a:ext cx="11901488" cy="85953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4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Bell MT" panose="02020503060305020303" pitchFamily="18" charset="0"/>
              </a:rPr>
              <a:t>#UNLEARNING IS THE WAY TO LEARNING</a:t>
            </a:r>
            <a:endParaRPr lang="en-GB" sz="4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Bell MT" panose="020205030603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463" y="1585913"/>
            <a:ext cx="116512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 Copy Paste Data to Cobble it together.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969" y="2248891"/>
            <a:ext cx="116512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Write forumlas and endless formulas.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968" y="2952068"/>
            <a:ext cx="116512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 Create Multiple versions of truth.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968" y="3754973"/>
            <a:ext cx="116512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4. Spend hours trying to create effective reports.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967" y="4498197"/>
            <a:ext cx="116512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5. Be the data-bottleneck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743" y="2133531"/>
            <a:ext cx="2651782" cy="2681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2113" y="882736"/>
            <a:ext cx="257175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3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</a:t>
            </a:r>
            <a:endParaRPr lang="en-GB" sz="3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42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775" y="442913"/>
            <a:ext cx="11269378" cy="16958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6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CAN WE LEARN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6991" y="3529647"/>
            <a:ext cx="750093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11500" dirty="0">
                <a:solidFill>
                  <a:srgbClr val="FFC000"/>
                </a:solidFill>
                <a:latin typeface="Berlin Sans FB" panose="020E0602020502020306" pitchFamily="34" charset="0"/>
              </a:rPr>
              <a:t>POWERBI</a:t>
            </a:r>
            <a:endParaRPr lang="en-GB" sz="11500" dirty="0" err="1">
              <a:solidFill>
                <a:srgbClr val="FFC000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GB" smtClean="0">
                <a:solidFill>
                  <a:srgbClr val="505050"/>
                </a:solidFill>
              </a:rPr>
              <a:pPr/>
              <a:t>46</a:t>
            </a:fld>
            <a:endParaRPr lang="en-GB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9" y="143407"/>
            <a:ext cx="11901486" cy="6589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8" y="128747"/>
            <a:ext cx="11196825" cy="52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2820" y="262647"/>
            <a:ext cx="6269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Get Power BI (Free)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tinyurl.com/hj5hdg6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Jump Start         </a:t>
            </a:r>
            <a:r>
              <a:rPr lang="en-US" dirty="0" smtClean="0">
                <a:hlinkClick r:id="rId3"/>
              </a:rPr>
              <a:t>http://bit.ly/1ktON16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Getting Started </a:t>
            </a:r>
            <a:r>
              <a:rPr lang="en-US" dirty="0" smtClean="0">
                <a:hlinkClick r:id="rId4"/>
              </a:rPr>
              <a:t>http://bit.ly/1FF88KA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Team Blog          </a:t>
            </a:r>
            <a:r>
              <a:rPr lang="en-US" dirty="0" smtClean="0">
                <a:hlinkClick r:id="rId5"/>
              </a:rPr>
              <a:t>http://bit.ly/1vwbTLG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Channel 9          </a:t>
            </a:r>
            <a:r>
              <a:rPr lang="en-US" dirty="0" smtClean="0">
                <a:hlinkClick r:id="rId6"/>
              </a:rPr>
              <a:t>http://bit.ly/1a9Q0gv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Power BI                            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powerbi.microsoft.com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9923" y="262647"/>
            <a:ext cx="1116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odoni MT" panose="02070603080606020203" pitchFamily="18" charset="0"/>
              </a:rPr>
              <a:t>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3" y="1419225"/>
            <a:ext cx="193357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1419225"/>
            <a:ext cx="1919288" cy="238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9" y="4057651"/>
            <a:ext cx="2400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585" y="4057651"/>
            <a:ext cx="186601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8"/>
          <a:stretch/>
        </p:blipFill>
        <p:spPr>
          <a:xfrm>
            <a:off x="1" y="1396532"/>
            <a:ext cx="12192000" cy="54609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Thankyou for Coming to </a:t>
            </a:r>
            <a:r>
              <a:rPr lang="en-US" dirty="0" err="1" smtClean="0"/>
              <a:t>PowerBI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3196" y="4500603"/>
            <a:ext cx="3928070" cy="950438"/>
          </a:xfrm>
          <a:prstGeom prst="rect">
            <a:avLst/>
          </a:prstGeom>
          <a:solidFill>
            <a:srgbClr val="F2C812"/>
          </a:solidFill>
        </p:spPr>
        <p:txBody>
          <a:bodyPr wrap="square" lIns="0" rIns="0" bIns="179285">
            <a:spAutoFit/>
          </a:bodyPr>
          <a:lstStyle/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Sign up for a free Preview account </a:t>
            </a:r>
            <a:br>
              <a:rPr lang="en-US" sz="1568" dirty="0">
                <a:solidFill>
                  <a:srgbClr val="000000"/>
                </a:solidFill>
                <a:latin typeface="Segoe UI Light"/>
              </a:rPr>
            </a:br>
            <a:endParaRPr lang="en-US" sz="1568" dirty="0">
              <a:solidFill>
                <a:srgbClr val="000000"/>
              </a:solidFill>
              <a:latin typeface="Segoe UI Light"/>
            </a:endParaRPr>
          </a:p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Take the Power BI Tour</a:t>
            </a:r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black">
          <a:xfrm rot="5400000">
            <a:off x="2508132" y="454552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black">
          <a:xfrm rot="5400000">
            <a:off x="2508132" y="499828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5</a:t>
            </a:fld>
            <a:endParaRPr lang="en-IN" dirty="0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50" y="385763"/>
            <a:ext cx="11765599" cy="53245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8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STAGES OF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8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8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  <a:endParaRPr lang="en-GB" sz="8800" dirty="0" err="1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88" y="25246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Today, </a:t>
            </a:r>
            <a:r>
              <a:rPr lang="en-US" sz="3600" dirty="0" smtClean="0">
                <a:latin typeface="+mj-lt"/>
              </a:rPr>
              <a:t>SSBI </a:t>
            </a:r>
            <a:r>
              <a:rPr lang="en-US" sz="3600" dirty="0">
                <a:latin typeface="+mj-lt"/>
              </a:rPr>
              <a:t>extends to everyone</a:t>
            </a:r>
            <a:endParaRPr lang="en-US" sz="3600" dirty="0" smtClean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Flowchart: Document 3"/>
          <p:cNvSpPr/>
          <p:nvPr/>
        </p:nvSpPr>
        <p:spPr bwMode="auto">
          <a:xfrm flipH="1" flipV="1">
            <a:off x="0" y="1448851"/>
            <a:ext cx="12192000" cy="584964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1667 h 22237"/>
              <a:gd name="connsiteX1" fmla="*/ 21600 w 21600"/>
              <a:gd name="connsiteY1" fmla="*/ 1667 h 22237"/>
              <a:gd name="connsiteX2" fmla="*/ 21578 w 21600"/>
              <a:gd name="connsiteY2" fmla="*/ 1666 h 22237"/>
              <a:gd name="connsiteX3" fmla="*/ 0 w 21600"/>
              <a:gd name="connsiteY3" fmla="*/ 21839 h 22237"/>
              <a:gd name="connsiteX4" fmla="*/ 0 w 21600"/>
              <a:gd name="connsiteY4" fmla="*/ 1667 h 22237"/>
              <a:gd name="connsiteX0" fmla="*/ 0 w 21600"/>
              <a:gd name="connsiteY0" fmla="*/ 1708 h 22278"/>
              <a:gd name="connsiteX1" fmla="*/ 21600 w 21600"/>
              <a:gd name="connsiteY1" fmla="*/ 1708 h 22278"/>
              <a:gd name="connsiteX2" fmla="*/ 21578 w 21600"/>
              <a:gd name="connsiteY2" fmla="*/ 1661 h 22278"/>
              <a:gd name="connsiteX3" fmla="*/ 0 w 21600"/>
              <a:gd name="connsiteY3" fmla="*/ 21880 h 22278"/>
              <a:gd name="connsiteX4" fmla="*/ 0 w 21600"/>
              <a:gd name="connsiteY4" fmla="*/ 1708 h 2227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7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8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7"/>
              <a:gd name="connsiteY0" fmla="*/ 1648 h 22219"/>
              <a:gd name="connsiteX1" fmla="*/ 21600 w 21607"/>
              <a:gd name="connsiteY1" fmla="*/ 1648 h 22219"/>
              <a:gd name="connsiteX2" fmla="*/ 21607 w 21607"/>
              <a:gd name="connsiteY2" fmla="*/ 1670 h 22219"/>
              <a:gd name="connsiteX3" fmla="*/ 0 w 21607"/>
              <a:gd name="connsiteY3" fmla="*/ 21820 h 22219"/>
              <a:gd name="connsiteX4" fmla="*/ 0 w 21607"/>
              <a:gd name="connsiteY4" fmla="*/ 1648 h 22219"/>
              <a:gd name="connsiteX0" fmla="*/ 0 w 21600"/>
              <a:gd name="connsiteY0" fmla="*/ 1648 h 22219"/>
              <a:gd name="connsiteX1" fmla="*/ 21600 w 21600"/>
              <a:gd name="connsiteY1" fmla="*/ 1648 h 22219"/>
              <a:gd name="connsiteX2" fmla="*/ 21597 w 21600"/>
              <a:gd name="connsiteY2" fmla="*/ 1670 h 22219"/>
              <a:gd name="connsiteX3" fmla="*/ 0 w 21600"/>
              <a:gd name="connsiteY3" fmla="*/ 21820 h 22219"/>
              <a:gd name="connsiteX4" fmla="*/ 0 w 21600"/>
              <a:gd name="connsiteY4" fmla="*/ 1648 h 2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2219">
                <a:moveTo>
                  <a:pt x="0" y="1648"/>
                </a:moveTo>
                <a:lnTo>
                  <a:pt x="21600" y="1648"/>
                </a:lnTo>
                <a:cubicBezTo>
                  <a:pt x="21600" y="7422"/>
                  <a:pt x="21597" y="-4104"/>
                  <a:pt x="21597" y="1670"/>
                </a:cubicBezTo>
                <a:cubicBezTo>
                  <a:pt x="10797" y="1670"/>
                  <a:pt x="10800" y="25570"/>
                  <a:pt x="0" y="21820"/>
                </a:cubicBezTo>
                <a:lnTo>
                  <a:pt x="0" y="1648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lowchart: Document 3"/>
          <p:cNvSpPr/>
          <p:nvPr/>
        </p:nvSpPr>
        <p:spPr bwMode="auto">
          <a:xfrm flipH="1" flipV="1">
            <a:off x="0" y="2965567"/>
            <a:ext cx="12192000" cy="421416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1667 h 22237"/>
              <a:gd name="connsiteX1" fmla="*/ 21600 w 21600"/>
              <a:gd name="connsiteY1" fmla="*/ 1667 h 22237"/>
              <a:gd name="connsiteX2" fmla="*/ 21578 w 21600"/>
              <a:gd name="connsiteY2" fmla="*/ 1666 h 22237"/>
              <a:gd name="connsiteX3" fmla="*/ 0 w 21600"/>
              <a:gd name="connsiteY3" fmla="*/ 21839 h 22237"/>
              <a:gd name="connsiteX4" fmla="*/ 0 w 21600"/>
              <a:gd name="connsiteY4" fmla="*/ 1667 h 22237"/>
              <a:gd name="connsiteX0" fmla="*/ 0 w 21600"/>
              <a:gd name="connsiteY0" fmla="*/ 1708 h 22278"/>
              <a:gd name="connsiteX1" fmla="*/ 21600 w 21600"/>
              <a:gd name="connsiteY1" fmla="*/ 1708 h 22278"/>
              <a:gd name="connsiteX2" fmla="*/ 21578 w 21600"/>
              <a:gd name="connsiteY2" fmla="*/ 1661 h 22278"/>
              <a:gd name="connsiteX3" fmla="*/ 0 w 21600"/>
              <a:gd name="connsiteY3" fmla="*/ 21880 h 22278"/>
              <a:gd name="connsiteX4" fmla="*/ 0 w 21600"/>
              <a:gd name="connsiteY4" fmla="*/ 1708 h 2227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7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8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7"/>
              <a:gd name="connsiteY0" fmla="*/ 1648 h 22219"/>
              <a:gd name="connsiteX1" fmla="*/ 21600 w 21607"/>
              <a:gd name="connsiteY1" fmla="*/ 1648 h 22219"/>
              <a:gd name="connsiteX2" fmla="*/ 21607 w 21607"/>
              <a:gd name="connsiteY2" fmla="*/ 1670 h 22219"/>
              <a:gd name="connsiteX3" fmla="*/ 0 w 21607"/>
              <a:gd name="connsiteY3" fmla="*/ 21820 h 22219"/>
              <a:gd name="connsiteX4" fmla="*/ 0 w 21607"/>
              <a:gd name="connsiteY4" fmla="*/ 1648 h 22219"/>
              <a:gd name="connsiteX0" fmla="*/ 0 w 21600"/>
              <a:gd name="connsiteY0" fmla="*/ 1648 h 22219"/>
              <a:gd name="connsiteX1" fmla="*/ 21600 w 21600"/>
              <a:gd name="connsiteY1" fmla="*/ 1648 h 22219"/>
              <a:gd name="connsiteX2" fmla="*/ 21597 w 21600"/>
              <a:gd name="connsiteY2" fmla="*/ 1670 h 22219"/>
              <a:gd name="connsiteX3" fmla="*/ 0 w 21600"/>
              <a:gd name="connsiteY3" fmla="*/ 21820 h 22219"/>
              <a:gd name="connsiteX4" fmla="*/ 0 w 21600"/>
              <a:gd name="connsiteY4" fmla="*/ 1648 h 2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2219">
                <a:moveTo>
                  <a:pt x="0" y="1648"/>
                </a:moveTo>
                <a:lnTo>
                  <a:pt x="21600" y="1648"/>
                </a:lnTo>
                <a:cubicBezTo>
                  <a:pt x="21600" y="7422"/>
                  <a:pt x="21597" y="-4104"/>
                  <a:pt x="21597" y="1670"/>
                </a:cubicBezTo>
                <a:cubicBezTo>
                  <a:pt x="10797" y="1670"/>
                  <a:pt x="10800" y="25570"/>
                  <a:pt x="0" y="21820"/>
                </a:cubicBezTo>
                <a:lnTo>
                  <a:pt x="0" y="16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owchart: Document 3"/>
          <p:cNvSpPr/>
          <p:nvPr/>
        </p:nvSpPr>
        <p:spPr bwMode="auto">
          <a:xfrm flipH="1" flipV="1">
            <a:off x="0" y="4323238"/>
            <a:ext cx="12192000" cy="2752476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1667 h 22237"/>
              <a:gd name="connsiteX1" fmla="*/ 21600 w 21600"/>
              <a:gd name="connsiteY1" fmla="*/ 1667 h 22237"/>
              <a:gd name="connsiteX2" fmla="*/ 21578 w 21600"/>
              <a:gd name="connsiteY2" fmla="*/ 1666 h 22237"/>
              <a:gd name="connsiteX3" fmla="*/ 0 w 21600"/>
              <a:gd name="connsiteY3" fmla="*/ 21839 h 22237"/>
              <a:gd name="connsiteX4" fmla="*/ 0 w 21600"/>
              <a:gd name="connsiteY4" fmla="*/ 1667 h 22237"/>
              <a:gd name="connsiteX0" fmla="*/ 0 w 21600"/>
              <a:gd name="connsiteY0" fmla="*/ 1708 h 22278"/>
              <a:gd name="connsiteX1" fmla="*/ 21600 w 21600"/>
              <a:gd name="connsiteY1" fmla="*/ 1708 h 22278"/>
              <a:gd name="connsiteX2" fmla="*/ 21578 w 21600"/>
              <a:gd name="connsiteY2" fmla="*/ 1661 h 22278"/>
              <a:gd name="connsiteX3" fmla="*/ 0 w 21600"/>
              <a:gd name="connsiteY3" fmla="*/ 21880 h 22278"/>
              <a:gd name="connsiteX4" fmla="*/ 0 w 21600"/>
              <a:gd name="connsiteY4" fmla="*/ 1708 h 2227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7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0"/>
              <a:gd name="connsiteY0" fmla="*/ 1668 h 22238"/>
              <a:gd name="connsiteX1" fmla="*/ 21600 w 21600"/>
              <a:gd name="connsiteY1" fmla="*/ 1668 h 22238"/>
              <a:gd name="connsiteX2" fmla="*/ 21588 w 21600"/>
              <a:gd name="connsiteY2" fmla="*/ 1667 h 22238"/>
              <a:gd name="connsiteX3" fmla="*/ 0 w 21600"/>
              <a:gd name="connsiteY3" fmla="*/ 21840 h 22238"/>
              <a:gd name="connsiteX4" fmla="*/ 0 w 21600"/>
              <a:gd name="connsiteY4" fmla="*/ 1668 h 22238"/>
              <a:gd name="connsiteX0" fmla="*/ 0 w 21607"/>
              <a:gd name="connsiteY0" fmla="*/ 1648 h 22219"/>
              <a:gd name="connsiteX1" fmla="*/ 21600 w 21607"/>
              <a:gd name="connsiteY1" fmla="*/ 1648 h 22219"/>
              <a:gd name="connsiteX2" fmla="*/ 21607 w 21607"/>
              <a:gd name="connsiteY2" fmla="*/ 1670 h 22219"/>
              <a:gd name="connsiteX3" fmla="*/ 0 w 21607"/>
              <a:gd name="connsiteY3" fmla="*/ 21820 h 22219"/>
              <a:gd name="connsiteX4" fmla="*/ 0 w 21607"/>
              <a:gd name="connsiteY4" fmla="*/ 1648 h 22219"/>
              <a:gd name="connsiteX0" fmla="*/ 0 w 21600"/>
              <a:gd name="connsiteY0" fmla="*/ 1648 h 22219"/>
              <a:gd name="connsiteX1" fmla="*/ 21600 w 21600"/>
              <a:gd name="connsiteY1" fmla="*/ 1648 h 22219"/>
              <a:gd name="connsiteX2" fmla="*/ 21597 w 21600"/>
              <a:gd name="connsiteY2" fmla="*/ 1670 h 22219"/>
              <a:gd name="connsiteX3" fmla="*/ 0 w 21600"/>
              <a:gd name="connsiteY3" fmla="*/ 21820 h 22219"/>
              <a:gd name="connsiteX4" fmla="*/ 0 w 21600"/>
              <a:gd name="connsiteY4" fmla="*/ 1648 h 2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2219">
                <a:moveTo>
                  <a:pt x="0" y="1648"/>
                </a:moveTo>
                <a:lnTo>
                  <a:pt x="21600" y="1648"/>
                </a:lnTo>
                <a:cubicBezTo>
                  <a:pt x="21600" y="7422"/>
                  <a:pt x="21597" y="-4104"/>
                  <a:pt x="21597" y="1670"/>
                </a:cubicBezTo>
                <a:cubicBezTo>
                  <a:pt x="10797" y="1670"/>
                  <a:pt x="10800" y="25570"/>
                  <a:pt x="0" y="21820"/>
                </a:cubicBezTo>
                <a:lnTo>
                  <a:pt x="0" y="164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56781" y="1595305"/>
            <a:ext cx="2914554" cy="873806"/>
            <a:chOff x="9130727" y="1677837"/>
            <a:chExt cx="2914554" cy="873806"/>
          </a:xfrm>
          <a:solidFill>
            <a:srgbClr val="EDC30D"/>
          </a:solidFill>
        </p:grpSpPr>
        <p:sp>
          <p:nvSpPr>
            <p:cNvPr id="16" name="Freeform 13"/>
            <p:cNvSpPr>
              <a:spLocks noChangeAspect="1" noEditPoints="1"/>
            </p:cNvSpPr>
            <p:nvPr/>
          </p:nvSpPr>
          <p:spPr bwMode="auto">
            <a:xfrm>
              <a:off x="11387797" y="1748186"/>
              <a:ext cx="657484" cy="667042"/>
            </a:xfrm>
            <a:custGeom>
              <a:avLst/>
              <a:gdLst>
                <a:gd name="T0" fmla="*/ 147 w 288"/>
                <a:gd name="T1" fmla="*/ 116 h 293"/>
                <a:gd name="T2" fmla="*/ 147 w 288"/>
                <a:gd name="T3" fmla="*/ 116 h 293"/>
                <a:gd name="T4" fmla="*/ 147 w 288"/>
                <a:gd name="T5" fmla="*/ 116 h 293"/>
                <a:gd name="T6" fmla="*/ 203 w 288"/>
                <a:gd name="T7" fmla="*/ 58 h 293"/>
                <a:gd name="T8" fmla="*/ 146 w 288"/>
                <a:gd name="T9" fmla="*/ 1 h 293"/>
                <a:gd name="T10" fmla="*/ 106 w 288"/>
                <a:gd name="T11" fmla="*/ 18 h 293"/>
                <a:gd name="T12" fmla="*/ 90 w 288"/>
                <a:gd name="T13" fmla="*/ 59 h 293"/>
                <a:gd name="T14" fmla="*/ 107 w 288"/>
                <a:gd name="T15" fmla="*/ 99 h 293"/>
                <a:gd name="T16" fmla="*/ 147 w 288"/>
                <a:gd name="T17" fmla="*/ 116 h 293"/>
                <a:gd name="T18" fmla="*/ 240 w 288"/>
                <a:gd name="T19" fmla="*/ 293 h 293"/>
                <a:gd name="T20" fmla="*/ 288 w 288"/>
                <a:gd name="T21" fmla="*/ 292 h 293"/>
                <a:gd name="T22" fmla="*/ 255 w 288"/>
                <a:gd name="T23" fmla="*/ 185 h 293"/>
                <a:gd name="T24" fmla="*/ 189 w 288"/>
                <a:gd name="T25" fmla="*/ 135 h 293"/>
                <a:gd name="T26" fmla="*/ 172 w 288"/>
                <a:gd name="T27" fmla="*/ 135 h 293"/>
                <a:gd name="T28" fmla="*/ 172 w 288"/>
                <a:gd name="T29" fmla="*/ 136 h 293"/>
                <a:gd name="T30" fmla="*/ 173 w 288"/>
                <a:gd name="T31" fmla="*/ 137 h 293"/>
                <a:gd name="T32" fmla="*/ 172 w 288"/>
                <a:gd name="T33" fmla="*/ 139 h 293"/>
                <a:gd name="T34" fmla="*/ 161 w 288"/>
                <a:gd name="T35" fmla="*/ 155 h 293"/>
                <a:gd name="T36" fmla="*/ 173 w 288"/>
                <a:gd name="T37" fmla="*/ 232 h 293"/>
                <a:gd name="T38" fmla="*/ 148 w 288"/>
                <a:gd name="T39" fmla="*/ 263 h 293"/>
                <a:gd name="T40" fmla="*/ 138 w 288"/>
                <a:gd name="T41" fmla="*/ 250 h 293"/>
                <a:gd name="T42" fmla="*/ 123 w 288"/>
                <a:gd name="T43" fmla="*/ 233 h 293"/>
                <a:gd name="T44" fmla="*/ 133 w 288"/>
                <a:gd name="T45" fmla="*/ 155 h 293"/>
                <a:gd name="T46" fmla="*/ 122 w 288"/>
                <a:gd name="T47" fmla="*/ 139 h 293"/>
                <a:gd name="T48" fmla="*/ 122 w 288"/>
                <a:gd name="T49" fmla="*/ 138 h 293"/>
                <a:gd name="T50" fmla="*/ 122 w 288"/>
                <a:gd name="T51" fmla="*/ 136 h 293"/>
                <a:gd name="T52" fmla="*/ 122 w 288"/>
                <a:gd name="T53" fmla="*/ 135 h 293"/>
                <a:gd name="T54" fmla="*/ 101 w 288"/>
                <a:gd name="T55" fmla="*/ 135 h 293"/>
                <a:gd name="T56" fmla="*/ 33 w 288"/>
                <a:gd name="T57" fmla="*/ 185 h 293"/>
                <a:gd name="T58" fmla="*/ 0 w 288"/>
                <a:gd name="T59" fmla="*/ 293 h 293"/>
                <a:gd name="T60" fmla="*/ 49 w 288"/>
                <a:gd name="T61" fmla="*/ 293 h 293"/>
                <a:gd name="T62" fmla="*/ 69 w 288"/>
                <a:gd name="T63" fmla="*/ 222 h 293"/>
                <a:gd name="T64" fmla="*/ 84 w 288"/>
                <a:gd name="T65" fmla="*/ 222 h 293"/>
                <a:gd name="T66" fmla="*/ 63 w 288"/>
                <a:gd name="T67" fmla="*/ 293 h 293"/>
                <a:gd name="T68" fmla="*/ 225 w 288"/>
                <a:gd name="T69" fmla="*/ 293 h 293"/>
                <a:gd name="T70" fmla="*/ 205 w 288"/>
                <a:gd name="T71" fmla="*/ 221 h 293"/>
                <a:gd name="T72" fmla="*/ 219 w 288"/>
                <a:gd name="T73" fmla="*/ 221 h 293"/>
                <a:gd name="T74" fmla="*/ 240 w 288"/>
                <a:gd name="T75" fmla="*/ 293 h 293"/>
                <a:gd name="T76" fmla="*/ 154 w 288"/>
                <a:gd name="T77" fmla="*/ 150 h 293"/>
                <a:gd name="T78" fmla="*/ 164 w 288"/>
                <a:gd name="T79" fmla="*/ 138 h 293"/>
                <a:gd name="T80" fmla="*/ 164 w 288"/>
                <a:gd name="T81" fmla="*/ 137 h 293"/>
                <a:gd name="T82" fmla="*/ 162 w 288"/>
                <a:gd name="T83" fmla="*/ 135 h 293"/>
                <a:gd name="T84" fmla="*/ 158 w 288"/>
                <a:gd name="T85" fmla="*/ 132 h 293"/>
                <a:gd name="T86" fmla="*/ 147 w 288"/>
                <a:gd name="T87" fmla="*/ 130 h 293"/>
                <a:gd name="T88" fmla="*/ 137 w 288"/>
                <a:gd name="T89" fmla="*/ 132 h 293"/>
                <a:gd name="T90" fmla="*/ 132 w 288"/>
                <a:gd name="T91" fmla="*/ 135 h 293"/>
                <a:gd name="T92" fmla="*/ 131 w 288"/>
                <a:gd name="T93" fmla="*/ 138 h 293"/>
                <a:gd name="T94" fmla="*/ 131 w 288"/>
                <a:gd name="T95" fmla="*/ 138 h 293"/>
                <a:gd name="T96" fmla="*/ 140 w 288"/>
                <a:gd name="T97" fmla="*/ 150 h 293"/>
                <a:gd name="T98" fmla="*/ 143 w 288"/>
                <a:gd name="T99" fmla="*/ 152 h 293"/>
                <a:gd name="T100" fmla="*/ 132 w 288"/>
                <a:gd name="T101" fmla="*/ 230 h 293"/>
                <a:gd name="T102" fmla="*/ 144 w 288"/>
                <a:gd name="T103" fmla="*/ 244 h 293"/>
                <a:gd name="T104" fmla="*/ 146 w 288"/>
                <a:gd name="T105" fmla="*/ 247 h 293"/>
                <a:gd name="T106" fmla="*/ 148 w 288"/>
                <a:gd name="T107" fmla="*/ 249 h 293"/>
                <a:gd name="T108" fmla="*/ 150 w 288"/>
                <a:gd name="T109" fmla="*/ 247 h 293"/>
                <a:gd name="T110" fmla="*/ 152 w 288"/>
                <a:gd name="T111" fmla="*/ 244 h 293"/>
                <a:gd name="T112" fmla="*/ 164 w 288"/>
                <a:gd name="T113" fmla="*/ 230 h 293"/>
                <a:gd name="T114" fmla="*/ 152 w 288"/>
                <a:gd name="T115" fmla="*/ 152 h 293"/>
                <a:gd name="T116" fmla="*/ 154 w 288"/>
                <a:gd name="T117" fmla="*/ 15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93">
                  <a:moveTo>
                    <a:pt x="147" y="116"/>
                  </a:move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8" y="115"/>
                    <a:pt x="203" y="89"/>
                    <a:pt x="203" y="58"/>
                  </a:cubicBezTo>
                  <a:cubicBezTo>
                    <a:pt x="202" y="26"/>
                    <a:pt x="177" y="0"/>
                    <a:pt x="146" y="1"/>
                  </a:cubicBezTo>
                  <a:cubicBezTo>
                    <a:pt x="131" y="1"/>
                    <a:pt x="117" y="7"/>
                    <a:pt x="106" y="18"/>
                  </a:cubicBezTo>
                  <a:cubicBezTo>
                    <a:pt x="96" y="29"/>
                    <a:pt x="90" y="43"/>
                    <a:pt x="90" y="59"/>
                  </a:cubicBezTo>
                  <a:cubicBezTo>
                    <a:pt x="90" y="74"/>
                    <a:pt x="96" y="89"/>
                    <a:pt x="107" y="99"/>
                  </a:cubicBezTo>
                  <a:cubicBezTo>
                    <a:pt x="118" y="110"/>
                    <a:pt x="132" y="116"/>
                    <a:pt x="147" y="116"/>
                  </a:cubicBezTo>
                  <a:close/>
                  <a:moveTo>
                    <a:pt x="240" y="293"/>
                  </a:moveTo>
                  <a:cubicBezTo>
                    <a:pt x="288" y="292"/>
                    <a:pt x="288" y="292"/>
                    <a:pt x="288" y="292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0" y="167"/>
                    <a:pt x="228" y="136"/>
                    <a:pt x="189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3"/>
                    <a:pt x="168" y="148"/>
                    <a:pt x="161" y="155"/>
                  </a:cubicBezTo>
                  <a:cubicBezTo>
                    <a:pt x="173" y="232"/>
                    <a:pt x="173" y="232"/>
                    <a:pt x="173" y="23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26" y="149"/>
                    <a:pt x="122" y="143"/>
                    <a:pt x="122" y="139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6"/>
                    <a:pt x="122" y="135"/>
                    <a:pt x="12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61" y="135"/>
                    <a:pt x="39" y="167"/>
                    <a:pt x="33" y="18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9" y="221"/>
                    <a:pt x="219" y="221"/>
                    <a:pt x="219" y="221"/>
                  </a:cubicBezTo>
                  <a:lnTo>
                    <a:pt x="240" y="293"/>
                  </a:lnTo>
                  <a:close/>
                  <a:moveTo>
                    <a:pt x="154" y="150"/>
                  </a:moveTo>
                  <a:cubicBezTo>
                    <a:pt x="163" y="142"/>
                    <a:pt x="164" y="138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7"/>
                    <a:pt x="163" y="136"/>
                    <a:pt x="162" y="135"/>
                  </a:cubicBezTo>
                  <a:cubicBezTo>
                    <a:pt x="161" y="134"/>
                    <a:pt x="160" y="133"/>
                    <a:pt x="158" y="132"/>
                  </a:cubicBezTo>
                  <a:cubicBezTo>
                    <a:pt x="155" y="131"/>
                    <a:pt x="151" y="130"/>
                    <a:pt x="147" y="130"/>
                  </a:cubicBezTo>
                  <a:cubicBezTo>
                    <a:pt x="144" y="130"/>
                    <a:pt x="140" y="131"/>
                    <a:pt x="137" y="132"/>
                  </a:cubicBezTo>
                  <a:cubicBezTo>
                    <a:pt x="135" y="133"/>
                    <a:pt x="133" y="134"/>
                    <a:pt x="132" y="135"/>
                  </a:cubicBezTo>
                  <a:cubicBezTo>
                    <a:pt x="131" y="136"/>
                    <a:pt x="131" y="137"/>
                    <a:pt x="131" y="138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1" y="138"/>
                    <a:pt x="131" y="142"/>
                    <a:pt x="140" y="150"/>
                  </a:cubicBezTo>
                  <a:cubicBezTo>
                    <a:pt x="143" y="152"/>
                    <a:pt x="143" y="152"/>
                    <a:pt x="143" y="152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52" y="152"/>
                    <a:pt x="152" y="152"/>
                    <a:pt x="152" y="152"/>
                  </a:cubicBezTo>
                  <a:lnTo>
                    <a:pt x="154" y="1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algn="ctr"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17" name="Freeform 25"/>
            <p:cNvSpPr>
              <a:spLocks noChangeAspect="1" noEditPoints="1"/>
            </p:cNvSpPr>
            <p:nvPr/>
          </p:nvSpPr>
          <p:spPr bwMode="auto">
            <a:xfrm>
              <a:off x="10640907" y="1677837"/>
              <a:ext cx="637477" cy="685800"/>
            </a:xfrm>
            <a:custGeom>
              <a:avLst/>
              <a:gdLst>
                <a:gd name="T0" fmla="*/ 106 w 287"/>
                <a:gd name="T1" fmla="*/ 17 h 309"/>
                <a:gd name="T2" fmla="*/ 147 w 287"/>
                <a:gd name="T3" fmla="*/ 115 h 309"/>
                <a:gd name="T4" fmla="*/ 107 w 287"/>
                <a:gd name="T5" fmla="*/ 99 h 309"/>
                <a:gd name="T6" fmla="*/ 195 w 287"/>
                <a:gd name="T7" fmla="*/ 238 h 309"/>
                <a:gd name="T8" fmla="*/ 207 w 287"/>
                <a:gd name="T9" fmla="*/ 218 h 309"/>
                <a:gd name="T10" fmla="*/ 226 w 287"/>
                <a:gd name="T11" fmla="*/ 216 h 309"/>
                <a:gd name="T12" fmla="*/ 243 w 287"/>
                <a:gd name="T13" fmla="*/ 180 h 309"/>
                <a:gd name="T14" fmla="*/ 241 w 287"/>
                <a:gd name="T15" fmla="*/ 177 h 309"/>
                <a:gd name="T16" fmla="*/ 229 w 287"/>
                <a:gd name="T17" fmla="*/ 191 h 309"/>
                <a:gd name="T18" fmla="*/ 217 w 287"/>
                <a:gd name="T19" fmla="*/ 203 h 309"/>
                <a:gd name="T20" fmla="*/ 208 w 287"/>
                <a:gd name="T21" fmla="*/ 200 h 309"/>
                <a:gd name="T22" fmla="*/ 198 w 287"/>
                <a:gd name="T23" fmla="*/ 191 h 309"/>
                <a:gd name="T24" fmla="*/ 204 w 287"/>
                <a:gd name="T25" fmla="*/ 175 h 309"/>
                <a:gd name="T26" fmla="*/ 217 w 287"/>
                <a:gd name="T27" fmla="*/ 172 h 309"/>
                <a:gd name="T28" fmla="*/ 211 w 287"/>
                <a:gd name="T29" fmla="*/ 157 h 309"/>
                <a:gd name="T30" fmla="*/ 191 w 287"/>
                <a:gd name="T31" fmla="*/ 166 h 309"/>
                <a:gd name="T32" fmla="*/ 189 w 287"/>
                <a:gd name="T33" fmla="*/ 203 h 309"/>
                <a:gd name="T34" fmla="*/ 159 w 287"/>
                <a:gd name="T35" fmla="*/ 250 h 309"/>
                <a:gd name="T36" fmla="*/ 144 w 287"/>
                <a:gd name="T37" fmla="*/ 250 h 309"/>
                <a:gd name="T38" fmla="*/ 128 w 287"/>
                <a:gd name="T39" fmla="*/ 288 h 309"/>
                <a:gd name="T40" fmla="*/ 140 w 287"/>
                <a:gd name="T41" fmla="*/ 287 h 309"/>
                <a:gd name="T42" fmla="*/ 142 w 287"/>
                <a:gd name="T43" fmla="*/ 272 h 309"/>
                <a:gd name="T44" fmla="*/ 163 w 287"/>
                <a:gd name="T45" fmla="*/ 264 h 309"/>
                <a:gd name="T46" fmla="*/ 171 w 287"/>
                <a:gd name="T47" fmla="*/ 279 h 309"/>
                <a:gd name="T48" fmla="*/ 164 w 287"/>
                <a:gd name="T49" fmla="*/ 292 h 309"/>
                <a:gd name="T50" fmla="*/ 154 w 287"/>
                <a:gd name="T51" fmla="*/ 297 h 309"/>
                <a:gd name="T52" fmla="*/ 158 w 287"/>
                <a:gd name="T53" fmla="*/ 309 h 309"/>
                <a:gd name="T54" fmla="*/ 183 w 287"/>
                <a:gd name="T55" fmla="*/ 292 h 309"/>
                <a:gd name="T56" fmla="*/ 187 w 287"/>
                <a:gd name="T57" fmla="*/ 274 h 309"/>
                <a:gd name="T58" fmla="*/ 189 w 287"/>
                <a:gd name="T59" fmla="*/ 134 h 309"/>
                <a:gd name="T60" fmla="*/ 122 w 287"/>
                <a:gd name="T61" fmla="*/ 134 h 309"/>
                <a:gd name="T62" fmla="*/ 109 w 287"/>
                <a:gd name="T63" fmla="*/ 134 h 309"/>
                <a:gd name="T64" fmla="*/ 0 w 287"/>
                <a:gd name="T65" fmla="*/ 292 h 309"/>
                <a:gd name="T66" fmla="*/ 83 w 287"/>
                <a:gd name="T67" fmla="*/ 221 h 309"/>
                <a:gd name="T68" fmla="*/ 119 w 287"/>
                <a:gd name="T69" fmla="*/ 290 h 309"/>
                <a:gd name="T70" fmla="*/ 121 w 287"/>
                <a:gd name="T71" fmla="*/ 261 h 309"/>
                <a:gd name="T72" fmla="*/ 145 w 287"/>
                <a:gd name="T73" fmla="*/ 241 h 309"/>
                <a:gd name="T74" fmla="*/ 181 w 287"/>
                <a:gd name="T75" fmla="*/ 205 h 309"/>
                <a:gd name="T76" fmla="*/ 176 w 287"/>
                <a:gd name="T77" fmla="*/ 194 h 309"/>
                <a:gd name="T78" fmla="*/ 175 w 287"/>
                <a:gd name="T79" fmla="*/ 187 h 309"/>
                <a:gd name="T80" fmla="*/ 207 w 287"/>
                <a:gd name="T81" fmla="*/ 150 h 309"/>
                <a:gd name="T82" fmla="*/ 211 w 287"/>
                <a:gd name="T83" fmla="*/ 149 h 309"/>
                <a:gd name="T84" fmla="*/ 222 w 287"/>
                <a:gd name="T85" fmla="*/ 156 h 309"/>
                <a:gd name="T86" fmla="*/ 225 w 287"/>
                <a:gd name="T87" fmla="*/ 173 h 309"/>
                <a:gd name="T88" fmla="*/ 241 w 287"/>
                <a:gd name="T89" fmla="*/ 169 h 309"/>
                <a:gd name="T90" fmla="*/ 251 w 287"/>
                <a:gd name="T91" fmla="*/ 178 h 309"/>
                <a:gd name="T92" fmla="*/ 254 w 287"/>
                <a:gd name="T93" fmla="*/ 199 h 309"/>
                <a:gd name="T94" fmla="*/ 250 w 287"/>
                <a:gd name="T95" fmla="*/ 204 h 309"/>
                <a:gd name="T96" fmla="*/ 225 w 287"/>
                <a:gd name="T97" fmla="*/ 226 h 309"/>
                <a:gd name="T98" fmla="*/ 220 w 287"/>
                <a:gd name="T99" fmla="*/ 226 h 309"/>
                <a:gd name="T100" fmla="*/ 255 w 287"/>
                <a:gd name="T101" fmla="*/ 184 h 309"/>
                <a:gd name="T102" fmla="*/ 194 w 287"/>
                <a:gd name="T103" fmla="*/ 270 h 309"/>
                <a:gd name="T104" fmla="*/ 195 w 287"/>
                <a:gd name="T105" fmla="*/ 277 h 309"/>
                <a:gd name="T106" fmla="*/ 191 w 287"/>
                <a:gd name="T107" fmla="*/ 292 h 309"/>
                <a:gd name="T108" fmla="*/ 188 w 287"/>
                <a:gd name="T109" fmla="*/ 26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7" h="309">
                  <a:moveTo>
                    <a:pt x="107" y="99"/>
                  </a:moveTo>
                  <a:cubicBezTo>
                    <a:pt x="96" y="88"/>
                    <a:pt x="90" y="74"/>
                    <a:pt x="90" y="58"/>
                  </a:cubicBezTo>
                  <a:cubicBezTo>
                    <a:pt x="90" y="43"/>
                    <a:pt x="95" y="28"/>
                    <a:pt x="106" y="17"/>
                  </a:cubicBezTo>
                  <a:cubicBezTo>
                    <a:pt x="117" y="6"/>
                    <a:pt x="131" y="0"/>
                    <a:pt x="146" y="0"/>
                  </a:cubicBezTo>
                  <a:cubicBezTo>
                    <a:pt x="177" y="0"/>
                    <a:pt x="202" y="26"/>
                    <a:pt x="202" y="57"/>
                  </a:cubicBezTo>
                  <a:cubicBezTo>
                    <a:pt x="203" y="89"/>
                    <a:pt x="178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31" y="115"/>
                    <a:pt x="117" y="110"/>
                    <a:pt x="107" y="99"/>
                  </a:cubicBezTo>
                  <a:close/>
                  <a:moveTo>
                    <a:pt x="180" y="264"/>
                  </a:moveTo>
                  <a:cubicBezTo>
                    <a:pt x="180" y="264"/>
                    <a:pt x="179" y="262"/>
                    <a:pt x="180" y="260"/>
                  </a:cubicBezTo>
                  <a:cubicBezTo>
                    <a:pt x="186" y="251"/>
                    <a:pt x="191" y="244"/>
                    <a:pt x="195" y="238"/>
                  </a:cubicBezTo>
                  <a:cubicBezTo>
                    <a:pt x="205" y="221"/>
                    <a:pt x="207" y="219"/>
                    <a:pt x="207" y="219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9" y="217"/>
                    <a:pt x="210" y="216"/>
                    <a:pt x="210" y="216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18"/>
                    <a:pt x="225" y="218"/>
                    <a:pt x="226" y="216"/>
                  </a:cubicBezTo>
                  <a:cubicBezTo>
                    <a:pt x="244" y="199"/>
                    <a:pt x="244" y="199"/>
                    <a:pt x="244" y="199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78"/>
                    <a:pt x="243" y="178"/>
                    <a:pt x="243" y="178"/>
                  </a:cubicBezTo>
                  <a:cubicBezTo>
                    <a:pt x="243" y="178"/>
                    <a:pt x="242" y="177"/>
                    <a:pt x="241" y="177"/>
                  </a:cubicBezTo>
                  <a:cubicBezTo>
                    <a:pt x="241" y="177"/>
                    <a:pt x="241" y="177"/>
                    <a:pt x="241" y="177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8" y="179"/>
                    <a:pt x="229" y="181"/>
                    <a:pt x="229" y="183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29" y="192"/>
                    <a:pt x="228" y="194"/>
                    <a:pt x="228" y="194"/>
                  </a:cubicBezTo>
                  <a:cubicBezTo>
                    <a:pt x="220" y="203"/>
                    <a:pt x="220" y="203"/>
                    <a:pt x="220" y="203"/>
                  </a:cubicBezTo>
                  <a:cubicBezTo>
                    <a:pt x="220" y="203"/>
                    <a:pt x="219" y="203"/>
                    <a:pt x="217" y="203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2" y="203"/>
                    <a:pt x="212" y="203"/>
                    <a:pt x="211" y="203"/>
                  </a:cubicBezTo>
                  <a:cubicBezTo>
                    <a:pt x="210" y="203"/>
                    <a:pt x="209" y="202"/>
                    <a:pt x="208" y="200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3" y="198"/>
                    <a:pt x="203" y="197"/>
                    <a:pt x="201" y="195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8" y="191"/>
                    <a:pt x="198" y="189"/>
                    <a:pt x="199" y="188"/>
                  </a:cubicBezTo>
                  <a:cubicBezTo>
                    <a:pt x="202" y="179"/>
                    <a:pt x="202" y="179"/>
                    <a:pt x="202" y="179"/>
                  </a:cubicBezTo>
                  <a:cubicBezTo>
                    <a:pt x="202" y="177"/>
                    <a:pt x="203" y="175"/>
                    <a:pt x="204" y="175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5" y="172"/>
                    <a:pt x="215" y="172"/>
                    <a:pt x="217" y="172"/>
                  </a:cubicBezTo>
                  <a:cubicBezTo>
                    <a:pt x="217" y="172"/>
                    <a:pt x="216" y="171"/>
                    <a:pt x="216" y="169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12" y="157"/>
                    <a:pt x="211" y="157"/>
                  </a:cubicBezTo>
                  <a:cubicBezTo>
                    <a:pt x="211" y="157"/>
                    <a:pt x="210" y="157"/>
                    <a:pt x="210" y="157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2" y="164"/>
                    <a:pt x="191" y="165"/>
                    <a:pt x="191" y="166"/>
                  </a:cubicBezTo>
                  <a:cubicBezTo>
                    <a:pt x="183" y="189"/>
                    <a:pt x="183" y="189"/>
                    <a:pt x="183" y="189"/>
                  </a:cubicBezTo>
                  <a:cubicBezTo>
                    <a:pt x="183" y="189"/>
                    <a:pt x="183" y="191"/>
                    <a:pt x="184" y="193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91" y="204"/>
                    <a:pt x="190" y="206"/>
                    <a:pt x="190" y="206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62" y="250"/>
                    <a:pt x="160" y="250"/>
                    <a:pt x="159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6" y="249"/>
                    <a:pt x="145" y="249"/>
                    <a:pt x="145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5" y="268"/>
                    <a:pt x="125" y="269"/>
                    <a:pt x="125" y="271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6" y="289"/>
                    <a:pt x="127" y="290"/>
                    <a:pt x="129" y="290"/>
                  </a:cubicBezTo>
                  <a:cubicBezTo>
                    <a:pt x="129" y="290"/>
                    <a:pt x="129" y="290"/>
                    <a:pt x="129" y="290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2" y="287"/>
                    <a:pt x="142" y="285"/>
                    <a:pt x="142" y="285"/>
                  </a:cubicBezTo>
                  <a:cubicBezTo>
                    <a:pt x="141" y="275"/>
                    <a:pt x="141" y="275"/>
                    <a:pt x="141" y="275"/>
                  </a:cubicBezTo>
                  <a:cubicBezTo>
                    <a:pt x="141" y="274"/>
                    <a:pt x="140" y="272"/>
                    <a:pt x="142" y="27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50" y="264"/>
                    <a:pt x="152" y="263"/>
                    <a:pt x="153" y="263"/>
                  </a:cubicBezTo>
                  <a:cubicBezTo>
                    <a:pt x="163" y="264"/>
                    <a:pt x="163" y="264"/>
                    <a:pt x="163" y="264"/>
                  </a:cubicBezTo>
                  <a:cubicBezTo>
                    <a:pt x="164" y="266"/>
                    <a:pt x="165" y="265"/>
                    <a:pt x="165" y="267"/>
                  </a:cubicBezTo>
                  <a:cubicBezTo>
                    <a:pt x="171" y="276"/>
                    <a:pt x="171" y="276"/>
                    <a:pt x="171" y="276"/>
                  </a:cubicBezTo>
                  <a:cubicBezTo>
                    <a:pt x="173" y="277"/>
                    <a:pt x="171" y="279"/>
                    <a:pt x="171" y="279"/>
                  </a:cubicBezTo>
                  <a:cubicBezTo>
                    <a:pt x="169" y="289"/>
                    <a:pt x="169" y="289"/>
                    <a:pt x="169" y="289"/>
                  </a:cubicBezTo>
                  <a:cubicBezTo>
                    <a:pt x="167" y="289"/>
                    <a:pt x="167" y="291"/>
                    <a:pt x="166" y="291"/>
                  </a:cubicBezTo>
                  <a:cubicBezTo>
                    <a:pt x="165" y="292"/>
                    <a:pt x="165" y="292"/>
                    <a:pt x="164" y="292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5" y="295"/>
                    <a:pt x="154" y="296"/>
                    <a:pt x="154" y="296"/>
                  </a:cubicBezTo>
                  <a:cubicBezTo>
                    <a:pt x="154" y="296"/>
                    <a:pt x="154" y="296"/>
                    <a:pt x="154" y="297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9"/>
                    <a:pt x="157" y="309"/>
                    <a:pt x="158" y="309"/>
                  </a:cubicBezTo>
                  <a:cubicBezTo>
                    <a:pt x="158" y="309"/>
                    <a:pt x="158" y="309"/>
                    <a:pt x="158" y="309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4"/>
                    <a:pt x="178" y="302"/>
                    <a:pt x="180" y="302"/>
                  </a:cubicBezTo>
                  <a:cubicBezTo>
                    <a:pt x="181" y="298"/>
                    <a:pt x="182" y="295"/>
                    <a:pt x="183" y="292"/>
                  </a:cubicBezTo>
                  <a:cubicBezTo>
                    <a:pt x="187" y="280"/>
                    <a:pt x="188" y="279"/>
                    <a:pt x="188" y="278"/>
                  </a:cubicBezTo>
                  <a:cubicBezTo>
                    <a:pt x="188" y="278"/>
                    <a:pt x="188" y="278"/>
                    <a:pt x="188" y="278"/>
                  </a:cubicBezTo>
                  <a:cubicBezTo>
                    <a:pt x="187" y="277"/>
                    <a:pt x="187" y="275"/>
                    <a:pt x="187" y="274"/>
                  </a:cubicBezTo>
                  <a:cubicBezTo>
                    <a:pt x="180" y="264"/>
                    <a:pt x="180" y="264"/>
                    <a:pt x="180" y="264"/>
                  </a:cubicBezTo>
                  <a:close/>
                  <a:moveTo>
                    <a:pt x="255" y="184"/>
                  </a:moveTo>
                  <a:cubicBezTo>
                    <a:pt x="249" y="167"/>
                    <a:pt x="227" y="135"/>
                    <a:pt x="189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1" y="134"/>
                    <a:pt x="111" y="134"/>
                    <a:pt x="111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61" y="135"/>
                    <a:pt x="38" y="167"/>
                    <a:pt x="33" y="185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8" y="292"/>
                    <a:pt x="48" y="292"/>
                    <a:pt x="48" y="29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19" y="291"/>
                    <a:pt x="119" y="291"/>
                    <a:pt x="119" y="290"/>
                  </a:cubicBezTo>
                  <a:cubicBezTo>
                    <a:pt x="119" y="289"/>
                    <a:pt x="119" y="287"/>
                    <a:pt x="119" y="286"/>
                  </a:cubicBezTo>
                  <a:cubicBezTo>
                    <a:pt x="117" y="272"/>
                    <a:pt x="117" y="272"/>
                    <a:pt x="117" y="272"/>
                  </a:cubicBezTo>
                  <a:cubicBezTo>
                    <a:pt x="116" y="265"/>
                    <a:pt x="119" y="262"/>
                    <a:pt x="121" y="261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5"/>
                    <a:pt x="138" y="244"/>
                  </a:cubicBezTo>
                  <a:cubicBezTo>
                    <a:pt x="139" y="242"/>
                    <a:pt x="142" y="241"/>
                    <a:pt x="145" y="241"/>
                  </a:cubicBezTo>
                  <a:cubicBezTo>
                    <a:pt x="146" y="241"/>
                    <a:pt x="148" y="241"/>
                    <a:pt x="149" y="242"/>
                  </a:cubicBezTo>
                  <a:cubicBezTo>
                    <a:pt x="157" y="242"/>
                    <a:pt x="157" y="242"/>
                    <a:pt x="157" y="242"/>
                  </a:cubicBezTo>
                  <a:cubicBezTo>
                    <a:pt x="181" y="205"/>
                    <a:pt x="181" y="205"/>
                    <a:pt x="181" y="205"/>
                  </a:cubicBezTo>
                  <a:cubicBezTo>
                    <a:pt x="177" y="196"/>
                    <a:pt x="177" y="196"/>
                    <a:pt x="177" y="196"/>
                  </a:cubicBezTo>
                  <a:cubicBezTo>
                    <a:pt x="176" y="195"/>
                    <a:pt x="176" y="195"/>
                    <a:pt x="176" y="195"/>
                  </a:cubicBezTo>
                  <a:cubicBezTo>
                    <a:pt x="176" y="194"/>
                    <a:pt x="176" y="194"/>
                    <a:pt x="176" y="194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5" y="189"/>
                    <a:pt x="175" y="189"/>
                    <a:pt x="175" y="189"/>
                  </a:cubicBezTo>
                  <a:cubicBezTo>
                    <a:pt x="175" y="187"/>
                    <a:pt x="175" y="187"/>
                    <a:pt x="175" y="187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3" y="162"/>
                    <a:pt x="185" y="158"/>
                    <a:pt x="191" y="156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9" y="149"/>
                    <a:pt x="210" y="149"/>
                    <a:pt x="211" y="149"/>
                  </a:cubicBezTo>
                  <a:cubicBezTo>
                    <a:pt x="214" y="149"/>
                    <a:pt x="217" y="151"/>
                    <a:pt x="218" y="151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2" y="156"/>
                    <a:pt x="222" y="156"/>
                    <a:pt x="222" y="156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5" y="170"/>
                    <a:pt x="225" y="170"/>
                    <a:pt x="225" y="170"/>
                  </a:cubicBezTo>
                  <a:cubicBezTo>
                    <a:pt x="225" y="173"/>
                    <a:pt x="225" y="173"/>
                    <a:pt x="225" y="173"/>
                  </a:cubicBezTo>
                  <a:cubicBezTo>
                    <a:pt x="227" y="172"/>
                    <a:pt x="228" y="171"/>
                    <a:pt x="228" y="171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40" y="169"/>
                    <a:pt x="240" y="169"/>
                    <a:pt x="241" y="169"/>
                  </a:cubicBezTo>
                  <a:cubicBezTo>
                    <a:pt x="246" y="169"/>
                    <a:pt x="250" y="172"/>
                    <a:pt x="250" y="176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9"/>
                    <a:pt x="251" y="179"/>
                    <a:pt x="251" y="179"/>
                  </a:cubicBezTo>
                  <a:cubicBezTo>
                    <a:pt x="253" y="196"/>
                    <a:pt x="253" y="196"/>
                    <a:pt x="253" y="196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1" y="203"/>
                    <a:pt x="251" y="203"/>
                    <a:pt x="251" y="203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0" y="225"/>
                    <a:pt x="226" y="226"/>
                    <a:pt x="225" y="226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40" y="292"/>
                    <a:pt x="240" y="292"/>
                    <a:pt x="240" y="292"/>
                  </a:cubicBezTo>
                  <a:cubicBezTo>
                    <a:pt x="287" y="292"/>
                    <a:pt x="287" y="292"/>
                    <a:pt x="287" y="292"/>
                  </a:cubicBezTo>
                  <a:lnTo>
                    <a:pt x="255" y="184"/>
                  </a:lnTo>
                  <a:close/>
                  <a:moveTo>
                    <a:pt x="188" y="263"/>
                  </a:moveTo>
                  <a:cubicBezTo>
                    <a:pt x="193" y="269"/>
                    <a:pt x="193" y="269"/>
                    <a:pt x="193" y="269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195" y="277"/>
                    <a:pt x="195" y="277"/>
                    <a:pt x="195" y="277"/>
                  </a:cubicBezTo>
                  <a:cubicBezTo>
                    <a:pt x="196" y="279"/>
                    <a:pt x="196" y="279"/>
                    <a:pt x="196" y="279"/>
                  </a:cubicBezTo>
                  <a:cubicBezTo>
                    <a:pt x="195" y="281"/>
                    <a:pt x="195" y="281"/>
                    <a:pt x="195" y="281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08" y="233"/>
                    <a:pt x="208" y="233"/>
                    <a:pt x="208" y="233"/>
                  </a:cubicBezTo>
                  <a:lnTo>
                    <a:pt x="188" y="26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algn="ctr" defTabSz="914225"/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9130727" y="1886719"/>
              <a:ext cx="633114" cy="664924"/>
            </a:xfrm>
            <a:custGeom>
              <a:avLst/>
              <a:gdLst>
                <a:gd name="T0" fmla="*/ 81 w 258"/>
                <a:gd name="T1" fmla="*/ 52 h 271"/>
                <a:gd name="T2" fmla="*/ 131 w 258"/>
                <a:gd name="T3" fmla="*/ 0 h 271"/>
                <a:gd name="T4" fmla="*/ 132 w 258"/>
                <a:gd name="T5" fmla="*/ 103 h 271"/>
                <a:gd name="T6" fmla="*/ 96 w 258"/>
                <a:gd name="T7" fmla="*/ 89 h 271"/>
                <a:gd name="T8" fmla="*/ 217 w 258"/>
                <a:gd name="T9" fmla="*/ 263 h 271"/>
                <a:gd name="T10" fmla="*/ 118 w 258"/>
                <a:gd name="T11" fmla="*/ 271 h 271"/>
                <a:gd name="T12" fmla="*/ 110 w 258"/>
                <a:gd name="T13" fmla="*/ 197 h 271"/>
                <a:gd name="T14" fmla="*/ 209 w 258"/>
                <a:gd name="T15" fmla="*/ 189 h 271"/>
                <a:gd name="T16" fmla="*/ 203 w 258"/>
                <a:gd name="T17" fmla="*/ 253 h 271"/>
                <a:gd name="T18" fmla="*/ 124 w 258"/>
                <a:gd name="T19" fmla="*/ 203 h 271"/>
                <a:gd name="T20" fmla="*/ 203 w 258"/>
                <a:gd name="T21" fmla="*/ 253 h 271"/>
                <a:gd name="T22" fmla="*/ 164 w 258"/>
                <a:gd name="T23" fmla="*/ 266 h 271"/>
                <a:gd name="T24" fmla="*/ 160 w 258"/>
                <a:gd name="T25" fmla="*/ 262 h 271"/>
                <a:gd name="T26" fmla="*/ 164 w 258"/>
                <a:gd name="T27" fmla="*/ 266 h 271"/>
                <a:gd name="T28" fmla="*/ 164 w 258"/>
                <a:gd name="T29" fmla="*/ 261 h 271"/>
                <a:gd name="T30" fmla="*/ 160 w 258"/>
                <a:gd name="T31" fmla="*/ 259 h 271"/>
                <a:gd name="T32" fmla="*/ 164 w 258"/>
                <a:gd name="T33" fmla="*/ 261 h 271"/>
                <a:gd name="T34" fmla="*/ 170 w 258"/>
                <a:gd name="T35" fmla="*/ 266 h 271"/>
                <a:gd name="T36" fmla="*/ 164 w 258"/>
                <a:gd name="T37" fmla="*/ 262 h 271"/>
                <a:gd name="T38" fmla="*/ 170 w 258"/>
                <a:gd name="T39" fmla="*/ 266 h 271"/>
                <a:gd name="T40" fmla="*/ 170 w 258"/>
                <a:gd name="T41" fmla="*/ 261 h 271"/>
                <a:gd name="T42" fmla="*/ 164 w 258"/>
                <a:gd name="T43" fmla="*/ 258 h 271"/>
                <a:gd name="T44" fmla="*/ 170 w 258"/>
                <a:gd name="T45" fmla="*/ 261 h 271"/>
                <a:gd name="T46" fmla="*/ 62 w 258"/>
                <a:gd name="T47" fmla="*/ 262 h 271"/>
                <a:gd name="T48" fmla="*/ 75 w 258"/>
                <a:gd name="T49" fmla="*/ 198 h 271"/>
                <a:gd name="T50" fmla="*/ 43 w 258"/>
                <a:gd name="T51" fmla="*/ 262 h 271"/>
                <a:gd name="T52" fmla="*/ 0 w 258"/>
                <a:gd name="T53" fmla="*/ 262 h 271"/>
                <a:gd name="T54" fmla="*/ 88 w 258"/>
                <a:gd name="T55" fmla="*/ 120 h 271"/>
                <a:gd name="T56" fmla="*/ 168 w 258"/>
                <a:gd name="T57" fmla="*/ 120 h 271"/>
                <a:gd name="T58" fmla="*/ 229 w 258"/>
                <a:gd name="T59" fmla="*/ 165 h 271"/>
                <a:gd name="T60" fmla="*/ 223 w 258"/>
                <a:gd name="T61" fmla="*/ 262 h 271"/>
                <a:gd name="T62" fmla="*/ 209 w 258"/>
                <a:gd name="T63" fmla="*/ 183 h 271"/>
                <a:gd name="T64" fmla="*/ 104 w 258"/>
                <a:gd name="T65" fmla="*/ 197 h 271"/>
                <a:gd name="T66" fmla="*/ 223 w 258"/>
                <a:gd name="T67" fmla="*/ 154 h 271"/>
                <a:gd name="T68" fmla="*/ 223 w 258"/>
                <a:gd name="T69" fmla="*/ 154 h 271"/>
                <a:gd name="T70" fmla="*/ 33 w 258"/>
                <a:gd name="T71" fmla="*/ 1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8" h="271">
                  <a:moveTo>
                    <a:pt x="96" y="89"/>
                  </a:moveTo>
                  <a:cubicBezTo>
                    <a:pt x="86" y="79"/>
                    <a:pt x="81" y="66"/>
                    <a:pt x="81" y="52"/>
                  </a:cubicBezTo>
                  <a:cubicBezTo>
                    <a:pt x="81" y="38"/>
                    <a:pt x="85" y="25"/>
                    <a:pt x="95" y="15"/>
                  </a:cubicBezTo>
                  <a:cubicBezTo>
                    <a:pt x="105" y="5"/>
                    <a:pt x="118" y="0"/>
                    <a:pt x="131" y="0"/>
                  </a:cubicBezTo>
                  <a:cubicBezTo>
                    <a:pt x="159" y="0"/>
                    <a:pt x="182" y="23"/>
                    <a:pt x="182" y="51"/>
                  </a:cubicBezTo>
                  <a:cubicBezTo>
                    <a:pt x="182" y="80"/>
                    <a:pt x="160" y="103"/>
                    <a:pt x="132" y="103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18" y="103"/>
                    <a:pt x="105" y="99"/>
                    <a:pt x="96" y="89"/>
                  </a:cubicBezTo>
                  <a:close/>
                  <a:moveTo>
                    <a:pt x="217" y="197"/>
                  </a:moveTo>
                  <a:cubicBezTo>
                    <a:pt x="217" y="263"/>
                    <a:pt x="217" y="263"/>
                    <a:pt x="217" y="263"/>
                  </a:cubicBezTo>
                  <a:cubicBezTo>
                    <a:pt x="217" y="267"/>
                    <a:pt x="213" y="271"/>
                    <a:pt x="209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14" y="271"/>
                    <a:pt x="110" y="267"/>
                    <a:pt x="110" y="263"/>
                  </a:cubicBezTo>
                  <a:cubicBezTo>
                    <a:pt x="110" y="197"/>
                    <a:pt x="110" y="197"/>
                    <a:pt x="110" y="197"/>
                  </a:cubicBezTo>
                  <a:cubicBezTo>
                    <a:pt x="110" y="193"/>
                    <a:pt x="113" y="189"/>
                    <a:pt x="118" y="189"/>
                  </a:cubicBezTo>
                  <a:cubicBezTo>
                    <a:pt x="209" y="189"/>
                    <a:pt x="209" y="189"/>
                    <a:pt x="209" y="189"/>
                  </a:cubicBezTo>
                  <a:cubicBezTo>
                    <a:pt x="214" y="189"/>
                    <a:pt x="217" y="193"/>
                    <a:pt x="217" y="197"/>
                  </a:cubicBezTo>
                  <a:close/>
                  <a:moveTo>
                    <a:pt x="203" y="253"/>
                  </a:moveTo>
                  <a:cubicBezTo>
                    <a:pt x="203" y="203"/>
                    <a:pt x="203" y="203"/>
                    <a:pt x="203" y="203"/>
                  </a:cubicBezTo>
                  <a:cubicBezTo>
                    <a:pt x="124" y="203"/>
                    <a:pt x="124" y="203"/>
                    <a:pt x="124" y="203"/>
                  </a:cubicBezTo>
                  <a:cubicBezTo>
                    <a:pt x="124" y="253"/>
                    <a:pt x="124" y="253"/>
                    <a:pt x="124" y="253"/>
                  </a:cubicBezTo>
                  <a:lnTo>
                    <a:pt x="203" y="253"/>
                  </a:lnTo>
                  <a:close/>
                  <a:moveTo>
                    <a:pt x="164" y="266"/>
                  </a:moveTo>
                  <a:cubicBezTo>
                    <a:pt x="164" y="266"/>
                    <a:pt x="164" y="266"/>
                    <a:pt x="164" y="266"/>
                  </a:cubicBezTo>
                  <a:cubicBezTo>
                    <a:pt x="164" y="262"/>
                    <a:pt x="164" y="262"/>
                    <a:pt x="164" y="262"/>
                  </a:cubicBezTo>
                  <a:cubicBezTo>
                    <a:pt x="164" y="262"/>
                    <a:pt x="164" y="262"/>
                    <a:pt x="160" y="262"/>
                  </a:cubicBezTo>
                  <a:cubicBezTo>
                    <a:pt x="160" y="262"/>
                    <a:pt x="160" y="262"/>
                    <a:pt x="160" y="265"/>
                  </a:cubicBezTo>
                  <a:cubicBezTo>
                    <a:pt x="160" y="265"/>
                    <a:pt x="160" y="265"/>
                    <a:pt x="164" y="266"/>
                  </a:cubicBezTo>
                  <a:close/>
                  <a:moveTo>
                    <a:pt x="164" y="261"/>
                  </a:moveTo>
                  <a:cubicBezTo>
                    <a:pt x="164" y="261"/>
                    <a:pt x="164" y="261"/>
                    <a:pt x="164" y="261"/>
                  </a:cubicBezTo>
                  <a:cubicBezTo>
                    <a:pt x="164" y="258"/>
                    <a:pt x="164" y="258"/>
                    <a:pt x="164" y="258"/>
                  </a:cubicBezTo>
                  <a:cubicBezTo>
                    <a:pt x="164" y="258"/>
                    <a:pt x="164" y="258"/>
                    <a:pt x="160" y="259"/>
                  </a:cubicBezTo>
                  <a:cubicBezTo>
                    <a:pt x="160" y="259"/>
                    <a:pt x="160" y="259"/>
                    <a:pt x="160" y="261"/>
                  </a:cubicBezTo>
                  <a:cubicBezTo>
                    <a:pt x="160" y="261"/>
                    <a:pt x="160" y="261"/>
                    <a:pt x="164" y="261"/>
                  </a:cubicBezTo>
                  <a:close/>
                  <a:moveTo>
                    <a:pt x="170" y="266"/>
                  </a:moveTo>
                  <a:cubicBezTo>
                    <a:pt x="170" y="266"/>
                    <a:pt x="170" y="266"/>
                    <a:pt x="170" y="266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0" y="262"/>
                    <a:pt x="170" y="262"/>
                    <a:pt x="164" y="262"/>
                  </a:cubicBezTo>
                  <a:cubicBezTo>
                    <a:pt x="164" y="262"/>
                    <a:pt x="164" y="262"/>
                    <a:pt x="164" y="266"/>
                  </a:cubicBezTo>
                  <a:cubicBezTo>
                    <a:pt x="164" y="266"/>
                    <a:pt x="164" y="266"/>
                    <a:pt x="170" y="266"/>
                  </a:cubicBezTo>
                  <a:close/>
                  <a:moveTo>
                    <a:pt x="170" y="261"/>
                  </a:moveTo>
                  <a:cubicBezTo>
                    <a:pt x="170" y="261"/>
                    <a:pt x="170" y="261"/>
                    <a:pt x="170" y="261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0" y="257"/>
                    <a:pt x="170" y="257"/>
                    <a:pt x="164" y="258"/>
                  </a:cubicBezTo>
                  <a:cubicBezTo>
                    <a:pt x="164" y="258"/>
                    <a:pt x="164" y="258"/>
                    <a:pt x="164" y="261"/>
                  </a:cubicBezTo>
                  <a:cubicBezTo>
                    <a:pt x="164" y="261"/>
                    <a:pt x="164" y="261"/>
                    <a:pt x="170" y="261"/>
                  </a:cubicBezTo>
                  <a:close/>
                  <a:moveTo>
                    <a:pt x="104" y="262"/>
                  </a:moveTo>
                  <a:cubicBezTo>
                    <a:pt x="62" y="262"/>
                    <a:pt x="62" y="262"/>
                    <a:pt x="62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62"/>
                    <a:pt x="57" y="262"/>
                    <a:pt x="75" y="198"/>
                  </a:cubicBezTo>
                  <a:cubicBezTo>
                    <a:pt x="75" y="198"/>
                    <a:pt x="75" y="198"/>
                    <a:pt x="62" y="198"/>
                  </a:cubicBezTo>
                  <a:cubicBezTo>
                    <a:pt x="62" y="198"/>
                    <a:pt x="62" y="198"/>
                    <a:pt x="43" y="262"/>
                  </a:cubicBezTo>
                  <a:cubicBezTo>
                    <a:pt x="43" y="262"/>
                    <a:pt x="43" y="262"/>
                    <a:pt x="42" y="262"/>
                  </a:cubicBezTo>
                  <a:cubicBezTo>
                    <a:pt x="40" y="262"/>
                    <a:pt x="31" y="262"/>
                    <a:pt x="0" y="262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4" y="150"/>
                    <a:pt x="54" y="121"/>
                    <a:pt x="88" y="120"/>
                  </a:cubicBezTo>
                  <a:cubicBezTo>
                    <a:pt x="89" y="120"/>
                    <a:pt x="89" y="120"/>
                    <a:pt x="90" y="120"/>
                  </a:cubicBezTo>
                  <a:cubicBezTo>
                    <a:pt x="90" y="120"/>
                    <a:pt x="165" y="120"/>
                    <a:pt x="168" y="120"/>
                  </a:cubicBezTo>
                  <a:cubicBezTo>
                    <a:pt x="169" y="120"/>
                    <a:pt x="169" y="120"/>
                    <a:pt x="170" y="120"/>
                  </a:cubicBezTo>
                  <a:cubicBezTo>
                    <a:pt x="204" y="121"/>
                    <a:pt x="224" y="150"/>
                    <a:pt x="229" y="165"/>
                  </a:cubicBezTo>
                  <a:cubicBezTo>
                    <a:pt x="258" y="262"/>
                    <a:pt x="258" y="262"/>
                    <a:pt x="258" y="262"/>
                  </a:cubicBezTo>
                  <a:cubicBezTo>
                    <a:pt x="258" y="262"/>
                    <a:pt x="258" y="262"/>
                    <a:pt x="223" y="262"/>
                  </a:cubicBezTo>
                  <a:cubicBezTo>
                    <a:pt x="223" y="197"/>
                    <a:pt x="223" y="197"/>
                    <a:pt x="223" y="197"/>
                  </a:cubicBezTo>
                  <a:cubicBezTo>
                    <a:pt x="223" y="190"/>
                    <a:pt x="217" y="183"/>
                    <a:pt x="209" y="183"/>
                  </a:cubicBezTo>
                  <a:cubicBezTo>
                    <a:pt x="118" y="183"/>
                    <a:pt x="118" y="183"/>
                    <a:pt x="118" y="183"/>
                  </a:cubicBezTo>
                  <a:cubicBezTo>
                    <a:pt x="110" y="183"/>
                    <a:pt x="104" y="190"/>
                    <a:pt x="104" y="197"/>
                  </a:cubicBezTo>
                  <a:lnTo>
                    <a:pt x="104" y="262"/>
                  </a:lnTo>
                  <a:close/>
                  <a:moveTo>
                    <a:pt x="223" y="154"/>
                  </a:moveTo>
                  <a:cubicBezTo>
                    <a:pt x="224" y="155"/>
                    <a:pt x="224" y="156"/>
                    <a:pt x="225" y="157"/>
                  </a:cubicBezTo>
                  <a:cubicBezTo>
                    <a:pt x="224" y="156"/>
                    <a:pt x="224" y="155"/>
                    <a:pt x="223" y="154"/>
                  </a:cubicBezTo>
                  <a:close/>
                  <a:moveTo>
                    <a:pt x="35" y="154"/>
                  </a:moveTo>
                  <a:cubicBezTo>
                    <a:pt x="34" y="155"/>
                    <a:pt x="34" y="156"/>
                    <a:pt x="33" y="157"/>
                  </a:cubicBezTo>
                  <a:cubicBezTo>
                    <a:pt x="34" y="156"/>
                    <a:pt x="34" y="155"/>
                    <a:pt x="35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algn="ctr" defTabSz="914225"/>
              <a:endParaRPr lang="en-US">
                <a:solidFill>
                  <a:srgbClr val="505050"/>
                </a:solidFill>
              </a:endParaRPr>
            </a:p>
          </p:txBody>
        </p:sp>
        <p:grpSp>
          <p:nvGrpSpPr>
            <p:cNvPr id="19" name="Group 4"/>
            <p:cNvGrpSpPr>
              <a:grpSpLocks/>
            </p:cNvGrpSpPr>
            <p:nvPr/>
          </p:nvGrpSpPr>
          <p:grpSpPr bwMode="auto">
            <a:xfrm>
              <a:off x="9890692" y="1712108"/>
              <a:ext cx="629033" cy="664924"/>
              <a:chOff x="3730" y="2047"/>
              <a:chExt cx="222" cy="226"/>
            </a:xfrm>
            <a:grpFill/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30" y="2047"/>
                <a:ext cx="220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21" name="Oval 5"/>
              <p:cNvSpPr>
                <a:spLocks noChangeArrowheads="1"/>
              </p:cNvSpPr>
              <p:nvPr/>
            </p:nvSpPr>
            <p:spPr bwMode="auto">
              <a:xfrm>
                <a:off x="3798" y="2049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5" y="2181"/>
                <a:ext cx="58" cy="41"/>
              </a:xfrm>
              <a:custGeom>
                <a:avLst/>
                <a:gdLst>
                  <a:gd name="T0" fmla="*/ 12 w 24"/>
                  <a:gd name="T1" fmla="*/ 0 h 17"/>
                  <a:gd name="T2" fmla="*/ 0 w 24"/>
                  <a:gd name="T3" fmla="*/ 12 h 17"/>
                  <a:gd name="T4" fmla="*/ 0 w 24"/>
                  <a:gd name="T5" fmla="*/ 15 h 17"/>
                  <a:gd name="T6" fmla="*/ 7 w 24"/>
                  <a:gd name="T7" fmla="*/ 15 h 17"/>
                  <a:gd name="T8" fmla="*/ 12 w 24"/>
                  <a:gd name="T9" fmla="*/ 17 h 17"/>
                  <a:gd name="T10" fmla="*/ 17 w 24"/>
                  <a:gd name="T11" fmla="*/ 15 h 17"/>
                  <a:gd name="T12" fmla="*/ 21 w 24"/>
                  <a:gd name="T13" fmla="*/ 15 h 17"/>
                  <a:gd name="T14" fmla="*/ 21 w 24"/>
                  <a:gd name="T15" fmla="*/ 14 h 17"/>
                  <a:gd name="T16" fmla="*/ 24 w 24"/>
                  <a:gd name="T17" fmla="*/ 14 h 17"/>
                  <a:gd name="T18" fmla="*/ 24 w 24"/>
                  <a:gd name="T19" fmla="*/ 12 h 17"/>
                  <a:gd name="T20" fmla="*/ 12 w 24"/>
                  <a:gd name="T21" fmla="*/ 0 h 17"/>
                  <a:gd name="T22" fmla="*/ 5 w 24"/>
                  <a:gd name="T23" fmla="*/ 12 h 17"/>
                  <a:gd name="T24" fmla="*/ 3 w 24"/>
                  <a:gd name="T25" fmla="*/ 12 h 17"/>
                  <a:gd name="T26" fmla="*/ 2 w 24"/>
                  <a:gd name="T27" fmla="*/ 12 h 17"/>
                  <a:gd name="T28" fmla="*/ 3 w 24"/>
                  <a:gd name="T29" fmla="*/ 11 h 17"/>
                  <a:gd name="T30" fmla="*/ 5 w 24"/>
                  <a:gd name="T31" fmla="*/ 11 h 17"/>
                  <a:gd name="T32" fmla="*/ 5 w 24"/>
                  <a:gd name="T33" fmla="*/ 12 h 17"/>
                  <a:gd name="T34" fmla="*/ 5 w 24"/>
                  <a:gd name="T35" fmla="*/ 12 h 17"/>
                  <a:gd name="T36" fmla="*/ 7 w 24"/>
                  <a:gd name="T37" fmla="*/ 9 h 17"/>
                  <a:gd name="T38" fmla="*/ 6 w 24"/>
                  <a:gd name="T39" fmla="*/ 9 h 17"/>
                  <a:gd name="T40" fmla="*/ 6 w 24"/>
                  <a:gd name="T41" fmla="*/ 9 h 17"/>
                  <a:gd name="T42" fmla="*/ 4 w 24"/>
                  <a:gd name="T43" fmla="*/ 8 h 17"/>
                  <a:gd name="T44" fmla="*/ 4 w 24"/>
                  <a:gd name="T45" fmla="*/ 7 h 17"/>
                  <a:gd name="T46" fmla="*/ 5 w 24"/>
                  <a:gd name="T47" fmla="*/ 7 h 17"/>
                  <a:gd name="T48" fmla="*/ 6 w 24"/>
                  <a:gd name="T49" fmla="*/ 8 h 17"/>
                  <a:gd name="T50" fmla="*/ 7 w 24"/>
                  <a:gd name="T51" fmla="*/ 9 h 17"/>
                  <a:gd name="T52" fmla="*/ 12 w 24"/>
                  <a:gd name="T53" fmla="*/ 4 h 17"/>
                  <a:gd name="T54" fmla="*/ 12 w 24"/>
                  <a:gd name="T55" fmla="*/ 3 h 17"/>
                  <a:gd name="T56" fmla="*/ 13 w 24"/>
                  <a:gd name="T57" fmla="*/ 4 h 17"/>
                  <a:gd name="T58" fmla="*/ 13 w 24"/>
                  <a:gd name="T59" fmla="*/ 5 h 17"/>
                  <a:gd name="T60" fmla="*/ 12 w 24"/>
                  <a:gd name="T61" fmla="*/ 6 h 17"/>
                  <a:gd name="T62" fmla="*/ 12 w 24"/>
                  <a:gd name="T63" fmla="*/ 5 h 17"/>
                  <a:gd name="T64" fmla="*/ 12 w 24"/>
                  <a:gd name="T65" fmla="*/ 4 h 17"/>
                  <a:gd name="T66" fmla="*/ 13 w 24"/>
                  <a:gd name="T67" fmla="*/ 14 h 17"/>
                  <a:gd name="T68" fmla="*/ 10 w 24"/>
                  <a:gd name="T69" fmla="*/ 13 h 17"/>
                  <a:gd name="T70" fmla="*/ 7 w 24"/>
                  <a:gd name="T71" fmla="*/ 4 h 17"/>
                  <a:gd name="T72" fmla="*/ 14 w 24"/>
                  <a:gd name="T73" fmla="*/ 11 h 17"/>
                  <a:gd name="T74" fmla="*/ 13 w 24"/>
                  <a:gd name="T75" fmla="*/ 14 h 17"/>
                  <a:gd name="T76" fmla="*/ 17 w 24"/>
                  <a:gd name="T77" fmla="*/ 5 h 17"/>
                  <a:gd name="T78" fmla="*/ 16 w 24"/>
                  <a:gd name="T79" fmla="*/ 6 h 17"/>
                  <a:gd name="T80" fmla="*/ 15 w 24"/>
                  <a:gd name="T81" fmla="*/ 7 h 17"/>
                  <a:gd name="T82" fmla="*/ 15 w 24"/>
                  <a:gd name="T83" fmla="*/ 7 h 17"/>
                  <a:gd name="T84" fmla="*/ 15 w 24"/>
                  <a:gd name="T85" fmla="*/ 6 h 17"/>
                  <a:gd name="T86" fmla="*/ 16 w 24"/>
                  <a:gd name="T87" fmla="*/ 4 h 17"/>
                  <a:gd name="T88" fmla="*/ 17 w 24"/>
                  <a:gd name="T89" fmla="*/ 4 h 17"/>
                  <a:gd name="T90" fmla="*/ 17 w 24"/>
                  <a:gd name="T91" fmla="*/ 5 h 17"/>
                  <a:gd name="T92" fmla="*/ 18 w 24"/>
                  <a:gd name="T93" fmla="*/ 9 h 17"/>
                  <a:gd name="T94" fmla="*/ 17 w 24"/>
                  <a:gd name="T95" fmla="*/ 9 h 17"/>
                  <a:gd name="T96" fmla="*/ 18 w 24"/>
                  <a:gd name="T97" fmla="*/ 8 h 17"/>
                  <a:gd name="T98" fmla="*/ 19 w 24"/>
                  <a:gd name="T99" fmla="*/ 7 h 17"/>
                  <a:gd name="T100" fmla="*/ 20 w 24"/>
                  <a:gd name="T101" fmla="*/ 7 h 17"/>
                  <a:gd name="T102" fmla="*/ 20 w 24"/>
                  <a:gd name="T103" fmla="*/ 8 h 17"/>
                  <a:gd name="T104" fmla="*/ 18 w 24"/>
                  <a:gd name="T105" fmla="*/ 9 h 17"/>
                  <a:gd name="T106" fmla="*/ 18 w 24"/>
                  <a:gd name="T107" fmla="*/ 9 h 17"/>
                  <a:gd name="T108" fmla="*/ 22 w 24"/>
                  <a:gd name="T109" fmla="*/ 12 h 17"/>
                  <a:gd name="T110" fmla="*/ 21 w 24"/>
                  <a:gd name="T111" fmla="*/ 12 h 17"/>
                  <a:gd name="T112" fmla="*/ 19 w 24"/>
                  <a:gd name="T113" fmla="*/ 12 h 17"/>
                  <a:gd name="T114" fmla="*/ 19 w 24"/>
                  <a:gd name="T115" fmla="*/ 12 h 17"/>
                  <a:gd name="T116" fmla="*/ 19 w 24"/>
                  <a:gd name="T117" fmla="*/ 11 h 17"/>
                  <a:gd name="T118" fmla="*/ 21 w 24"/>
                  <a:gd name="T119" fmla="*/ 11 h 17"/>
                  <a:gd name="T120" fmla="*/ 22 w 24"/>
                  <a:gd name="T12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" h="17"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5"/>
                      <a:pt x="0" y="15"/>
                      <a:pt x="7" y="15"/>
                    </a:cubicBezTo>
                    <a:cubicBezTo>
                      <a:pt x="8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4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lose/>
                    <a:moveTo>
                      <a:pt x="5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lose/>
                    <a:moveTo>
                      <a:pt x="7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9"/>
                      <a:pt x="7" y="9"/>
                    </a:cubicBezTo>
                    <a:close/>
                    <a:moveTo>
                      <a:pt x="12" y="4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lose/>
                    <a:moveTo>
                      <a:pt x="13" y="14"/>
                    </a:moveTo>
                    <a:cubicBezTo>
                      <a:pt x="12" y="15"/>
                      <a:pt x="11" y="14"/>
                      <a:pt x="10" y="13"/>
                    </a:cubicBezTo>
                    <a:cubicBezTo>
                      <a:pt x="9" y="12"/>
                      <a:pt x="7" y="4"/>
                      <a:pt x="7" y="4"/>
                    </a:cubicBezTo>
                    <a:cubicBezTo>
                      <a:pt x="7" y="4"/>
                      <a:pt x="13" y="10"/>
                      <a:pt x="14" y="11"/>
                    </a:cubicBezTo>
                    <a:cubicBezTo>
                      <a:pt x="14" y="12"/>
                      <a:pt x="14" y="14"/>
                      <a:pt x="13" y="14"/>
                    </a:cubicBezTo>
                    <a:close/>
                    <a:moveTo>
                      <a:pt x="17" y="5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  <a:moveTo>
                      <a:pt x="18" y="9"/>
                    </a:move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0" y="7"/>
                      <a:pt x="20" y="7"/>
                    </a:cubicBezTo>
                    <a:cubicBezTo>
                      <a:pt x="20" y="7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lose/>
                    <a:moveTo>
                      <a:pt x="22" y="12"/>
                    </a:moveTo>
                    <a:cubicBezTo>
                      <a:pt x="22" y="12"/>
                      <a:pt x="21" y="12"/>
                      <a:pt x="21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3730" y="2149"/>
                <a:ext cx="222" cy="122"/>
              </a:xfrm>
              <a:custGeom>
                <a:avLst/>
                <a:gdLst>
                  <a:gd name="T0" fmla="*/ 76 w 91"/>
                  <a:gd name="T1" fmla="*/ 50 h 50"/>
                  <a:gd name="T2" fmla="*/ 91 w 91"/>
                  <a:gd name="T3" fmla="*/ 50 h 50"/>
                  <a:gd name="T4" fmla="*/ 81 w 91"/>
                  <a:gd name="T5" fmla="*/ 16 h 50"/>
                  <a:gd name="T6" fmla="*/ 60 w 91"/>
                  <a:gd name="T7" fmla="*/ 0 h 50"/>
                  <a:gd name="T8" fmla="*/ 32 w 91"/>
                  <a:gd name="T9" fmla="*/ 0 h 50"/>
                  <a:gd name="T10" fmla="*/ 10 w 91"/>
                  <a:gd name="T11" fmla="*/ 16 h 50"/>
                  <a:gd name="T12" fmla="*/ 0 w 91"/>
                  <a:gd name="T13" fmla="*/ 50 h 50"/>
                  <a:gd name="T14" fmla="*/ 15 w 91"/>
                  <a:gd name="T15" fmla="*/ 50 h 50"/>
                  <a:gd name="T16" fmla="*/ 22 w 91"/>
                  <a:gd name="T17" fmla="*/ 27 h 50"/>
                  <a:gd name="T18" fmla="*/ 27 w 91"/>
                  <a:gd name="T19" fmla="*/ 27 h 50"/>
                  <a:gd name="T20" fmla="*/ 20 w 91"/>
                  <a:gd name="T21" fmla="*/ 50 h 50"/>
                  <a:gd name="T22" fmla="*/ 72 w 91"/>
                  <a:gd name="T23" fmla="*/ 50 h 50"/>
                  <a:gd name="T24" fmla="*/ 68 w 91"/>
                  <a:gd name="T25" fmla="*/ 36 h 50"/>
                  <a:gd name="T26" fmla="*/ 56 w 91"/>
                  <a:gd name="T27" fmla="*/ 41 h 50"/>
                  <a:gd name="T28" fmla="*/ 40 w 91"/>
                  <a:gd name="T29" fmla="*/ 25 h 50"/>
                  <a:gd name="T30" fmla="*/ 56 w 91"/>
                  <a:gd name="T31" fmla="*/ 9 h 50"/>
                  <a:gd name="T32" fmla="*/ 72 w 91"/>
                  <a:gd name="T33" fmla="*/ 25 h 50"/>
                  <a:gd name="T34" fmla="*/ 71 w 91"/>
                  <a:gd name="T35" fmla="*/ 31 h 50"/>
                  <a:gd name="T36" fmla="*/ 76 w 91"/>
                  <a:gd name="T3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50">
                    <a:moveTo>
                      <a:pt x="76" y="50"/>
                    </a:moveTo>
                    <a:cubicBezTo>
                      <a:pt x="91" y="50"/>
                      <a:pt x="91" y="50"/>
                      <a:pt x="91" y="50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0"/>
                      <a:pt x="73" y="0"/>
                      <a:pt x="6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9" y="0"/>
                      <a:pt x="12" y="10"/>
                      <a:pt x="10" y="1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0" y="44"/>
                      <a:pt x="69" y="39"/>
                      <a:pt x="68" y="36"/>
                    </a:cubicBezTo>
                    <a:cubicBezTo>
                      <a:pt x="65" y="39"/>
                      <a:pt x="61" y="41"/>
                      <a:pt x="56" y="41"/>
                    </a:cubicBezTo>
                    <a:cubicBezTo>
                      <a:pt x="47" y="41"/>
                      <a:pt x="40" y="34"/>
                      <a:pt x="40" y="25"/>
                    </a:cubicBezTo>
                    <a:cubicBezTo>
                      <a:pt x="40" y="17"/>
                      <a:pt x="47" y="9"/>
                      <a:pt x="56" y="9"/>
                    </a:cubicBezTo>
                    <a:cubicBezTo>
                      <a:pt x="65" y="9"/>
                      <a:pt x="72" y="17"/>
                      <a:pt x="72" y="25"/>
                    </a:cubicBezTo>
                    <a:cubicBezTo>
                      <a:pt x="72" y="27"/>
                      <a:pt x="72" y="29"/>
                      <a:pt x="71" y="31"/>
                    </a:cubicBezTo>
                    <a:cubicBezTo>
                      <a:pt x="76" y="50"/>
                      <a:pt x="76" y="50"/>
                      <a:pt x="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9520328" y="2437059"/>
            <a:ext cx="213535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  <a:spcAft>
                <a:spcPts val="588"/>
              </a:spcAft>
            </a:pPr>
            <a:r>
              <a:rPr lang="en-US" sz="2400" spc="-100" dirty="0">
                <a:ln w="3175">
                  <a:noFill/>
                </a:ln>
                <a:solidFill>
                  <a:srgbClr val="EDC30D"/>
                </a:solidFill>
                <a:cs typeface="Segoe UI Semibold" panose="020B0702040204020203" pitchFamily="34" charset="0"/>
              </a:rPr>
              <a:t>Everyone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372283" y="3082344"/>
            <a:ext cx="2431443" cy="1124407"/>
            <a:chOff x="9372283" y="3104116"/>
            <a:chExt cx="2431443" cy="1124407"/>
          </a:xfrm>
          <a:solidFill>
            <a:srgbClr val="EDC30D"/>
          </a:solidFill>
        </p:grpSpPr>
        <p:sp>
          <p:nvSpPr>
            <p:cNvPr id="29" name="TextBox 15"/>
            <p:cNvSpPr txBox="1"/>
            <p:nvPr/>
          </p:nvSpPr>
          <p:spPr>
            <a:xfrm>
              <a:off x="9372283" y="3896124"/>
              <a:ext cx="243144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spc="-100" dirty="0" smtClean="0">
                  <a:ln w="3175">
                    <a:noFill/>
                  </a:ln>
                  <a:solidFill>
                    <a:srgbClr val="EDC30D"/>
                  </a:solidFill>
                  <a:cs typeface="Segoe UI Semibold" panose="020B0702040204020203" pitchFamily="34" charset="0"/>
                </a:rPr>
                <a:t>Analyst to end user</a:t>
              </a:r>
              <a:endParaRPr lang="en-US" sz="2400" spc="-100" dirty="0">
                <a:ln w="3175">
                  <a:noFill/>
                </a:ln>
                <a:solidFill>
                  <a:srgbClr val="EDC30D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30" name="Freeform 13"/>
            <p:cNvSpPr>
              <a:spLocks noChangeAspect="1" noEditPoints="1"/>
            </p:cNvSpPr>
            <p:nvPr/>
          </p:nvSpPr>
          <p:spPr bwMode="auto">
            <a:xfrm>
              <a:off x="10640907" y="3104116"/>
              <a:ext cx="657484" cy="667042"/>
            </a:xfrm>
            <a:custGeom>
              <a:avLst/>
              <a:gdLst>
                <a:gd name="T0" fmla="*/ 147 w 288"/>
                <a:gd name="T1" fmla="*/ 116 h 293"/>
                <a:gd name="T2" fmla="*/ 147 w 288"/>
                <a:gd name="T3" fmla="*/ 116 h 293"/>
                <a:gd name="T4" fmla="*/ 147 w 288"/>
                <a:gd name="T5" fmla="*/ 116 h 293"/>
                <a:gd name="T6" fmla="*/ 203 w 288"/>
                <a:gd name="T7" fmla="*/ 58 h 293"/>
                <a:gd name="T8" fmla="*/ 146 w 288"/>
                <a:gd name="T9" fmla="*/ 1 h 293"/>
                <a:gd name="T10" fmla="*/ 106 w 288"/>
                <a:gd name="T11" fmla="*/ 18 h 293"/>
                <a:gd name="T12" fmla="*/ 90 w 288"/>
                <a:gd name="T13" fmla="*/ 59 h 293"/>
                <a:gd name="T14" fmla="*/ 107 w 288"/>
                <a:gd name="T15" fmla="*/ 99 h 293"/>
                <a:gd name="T16" fmla="*/ 147 w 288"/>
                <a:gd name="T17" fmla="*/ 116 h 293"/>
                <a:gd name="T18" fmla="*/ 240 w 288"/>
                <a:gd name="T19" fmla="*/ 293 h 293"/>
                <a:gd name="T20" fmla="*/ 288 w 288"/>
                <a:gd name="T21" fmla="*/ 292 h 293"/>
                <a:gd name="T22" fmla="*/ 255 w 288"/>
                <a:gd name="T23" fmla="*/ 185 h 293"/>
                <a:gd name="T24" fmla="*/ 189 w 288"/>
                <a:gd name="T25" fmla="*/ 135 h 293"/>
                <a:gd name="T26" fmla="*/ 172 w 288"/>
                <a:gd name="T27" fmla="*/ 135 h 293"/>
                <a:gd name="T28" fmla="*/ 172 w 288"/>
                <a:gd name="T29" fmla="*/ 136 h 293"/>
                <a:gd name="T30" fmla="*/ 173 w 288"/>
                <a:gd name="T31" fmla="*/ 137 h 293"/>
                <a:gd name="T32" fmla="*/ 172 w 288"/>
                <a:gd name="T33" fmla="*/ 139 h 293"/>
                <a:gd name="T34" fmla="*/ 161 w 288"/>
                <a:gd name="T35" fmla="*/ 155 h 293"/>
                <a:gd name="T36" fmla="*/ 173 w 288"/>
                <a:gd name="T37" fmla="*/ 232 h 293"/>
                <a:gd name="T38" fmla="*/ 148 w 288"/>
                <a:gd name="T39" fmla="*/ 263 h 293"/>
                <a:gd name="T40" fmla="*/ 138 w 288"/>
                <a:gd name="T41" fmla="*/ 250 h 293"/>
                <a:gd name="T42" fmla="*/ 123 w 288"/>
                <a:gd name="T43" fmla="*/ 233 h 293"/>
                <a:gd name="T44" fmla="*/ 133 w 288"/>
                <a:gd name="T45" fmla="*/ 155 h 293"/>
                <a:gd name="T46" fmla="*/ 122 w 288"/>
                <a:gd name="T47" fmla="*/ 139 h 293"/>
                <a:gd name="T48" fmla="*/ 122 w 288"/>
                <a:gd name="T49" fmla="*/ 138 h 293"/>
                <a:gd name="T50" fmla="*/ 122 w 288"/>
                <a:gd name="T51" fmla="*/ 136 h 293"/>
                <a:gd name="T52" fmla="*/ 122 w 288"/>
                <a:gd name="T53" fmla="*/ 135 h 293"/>
                <a:gd name="T54" fmla="*/ 101 w 288"/>
                <a:gd name="T55" fmla="*/ 135 h 293"/>
                <a:gd name="T56" fmla="*/ 33 w 288"/>
                <a:gd name="T57" fmla="*/ 185 h 293"/>
                <a:gd name="T58" fmla="*/ 0 w 288"/>
                <a:gd name="T59" fmla="*/ 293 h 293"/>
                <a:gd name="T60" fmla="*/ 49 w 288"/>
                <a:gd name="T61" fmla="*/ 293 h 293"/>
                <a:gd name="T62" fmla="*/ 69 w 288"/>
                <a:gd name="T63" fmla="*/ 222 h 293"/>
                <a:gd name="T64" fmla="*/ 84 w 288"/>
                <a:gd name="T65" fmla="*/ 222 h 293"/>
                <a:gd name="T66" fmla="*/ 63 w 288"/>
                <a:gd name="T67" fmla="*/ 293 h 293"/>
                <a:gd name="T68" fmla="*/ 225 w 288"/>
                <a:gd name="T69" fmla="*/ 293 h 293"/>
                <a:gd name="T70" fmla="*/ 205 w 288"/>
                <a:gd name="T71" fmla="*/ 221 h 293"/>
                <a:gd name="T72" fmla="*/ 219 w 288"/>
                <a:gd name="T73" fmla="*/ 221 h 293"/>
                <a:gd name="T74" fmla="*/ 240 w 288"/>
                <a:gd name="T75" fmla="*/ 293 h 293"/>
                <a:gd name="T76" fmla="*/ 154 w 288"/>
                <a:gd name="T77" fmla="*/ 150 h 293"/>
                <a:gd name="T78" fmla="*/ 164 w 288"/>
                <a:gd name="T79" fmla="*/ 138 h 293"/>
                <a:gd name="T80" fmla="*/ 164 w 288"/>
                <a:gd name="T81" fmla="*/ 137 h 293"/>
                <a:gd name="T82" fmla="*/ 162 w 288"/>
                <a:gd name="T83" fmla="*/ 135 h 293"/>
                <a:gd name="T84" fmla="*/ 158 w 288"/>
                <a:gd name="T85" fmla="*/ 132 h 293"/>
                <a:gd name="T86" fmla="*/ 147 w 288"/>
                <a:gd name="T87" fmla="*/ 130 h 293"/>
                <a:gd name="T88" fmla="*/ 137 w 288"/>
                <a:gd name="T89" fmla="*/ 132 h 293"/>
                <a:gd name="T90" fmla="*/ 132 w 288"/>
                <a:gd name="T91" fmla="*/ 135 h 293"/>
                <a:gd name="T92" fmla="*/ 131 w 288"/>
                <a:gd name="T93" fmla="*/ 138 h 293"/>
                <a:gd name="T94" fmla="*/ 131 w 288"/>
                <a:gd name="T95" fmla="*/ 138 h 293"/>
                <a:gd name="T96" fmla="*/ 140 w 288"/>
                <a:gd name="T97" fmla="*/ 150 h 293"/>
                <a:gd name="T98" fmla="*/ 143 w 288"/>
                <a:gd name="T99" fmla="*/ 152 h 293"/>
                <a:gd name="T100" fmla="*/ 132 w 288"/>
                <a:gd name="T101" fmla="*/ 230 h 293"/>
                <a:gd name="T102" fmla="*/ 144 w 288"/>
                <a:gd name="T103" fmla="*/ 244 h 293"/>
                <a:gd name="T104" fmla="*/ 146 w 288"/>
                <a:gd name="T105" fmla="*/ 247 h 293"/>
                <a:gd name="T106" fmla="*/ 148 w 288"/>
                <a:gd name="T107" fmla="*/ 249 h 293"/>
                <a:gd name="T108" fmla="*/ 150 w 288"/>
                <a:gd name="T109" fmla="*/ 247 h 293"/>
                <a:gd name="T110" fmla="*/ 152 w 288"/>
                <a:gd name="T111" fmla="*/ 244 h 293"/>
                <a:gd name="T112" fmla="*/ 164 w 288"/>
                <a:gd name="T113" fmla="*/ 230 h 293"/>
                <a:gd name="T114" fmla="*/ 152 w 288"/>
                <a:gd name="T115" fmla="*/ 152 h 293"/>
                <a:gd name="T116" fmla="*/ 154 w 288"/>
                <a:gd name="T117" fmla="*/ 15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93">
                  <a:moveTo>
                    <a:pt x="147" y="116"/>
                  </a:move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8" y="115"/>
                    <a:pt x="203" y="89"/>
                    <a:pt x="203" y="58"/>
                  </a:cubicBezTo>
                  <a:cubicBezTo>
                    <a:pt x="202" y="26"/>
                    <a:pt x="177" y="0"/>
                    <a:pt x="146" y="1"/>
                  </a:cubicBezTo>
                  <a:cubicBezTo>
                    <a:pt x="131" y="1"/>
                    <a:pt x="117" y="7"/>
                    <a:pt x="106" y="18"/>
                  </a:cubicBezTo>
                  <a:cubicBezTo>
                    <a:pt x="96" y="29"/>
                    <a:pt x="90" y="43"/>
                    <a:pt x="90" y="59"/>
                  </a:cubicBezTo>
                  <a:cubicBezTo>
                    <a:pt x="90" y="74"/>
                    <a:pt x="96" y="89"/>
                    <a:pt x="107" y="99"/>
                  </a:cubicBezTo>
                  <a:cubicBezTo>
                    <a:pt x="118" y="110"/>
                    <a:pt x="132" y="116"/>
                    <a:pt x="147" y="116"/>
                  </a:cubicBezTo>
                  <a:close/>
                  <a:moveTo>
                    <a:pt x="240" y="293"/>
                  </a:moveTo>
                  <a:cubicBezTo>
                    <a:pt x="288" y="292"/>
                    <a:pt x="288" y="292"/>
                    <a:pt x="288" y="292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0" y="167"/>
                    <a:pt x="228" y="136"/>
                    <a:pt x="189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3"/>
                    <a:pt x="168" y="148"/>
                    <a:pt x="161" y="155"/>
                  </a:cubicBezTo>
                  <a:cubicBezTo>
                    <a:pt x="173" y="232"/>
                    <a:pt x="173" y="232"/>
                    <a:pt x="173" y="23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26" y="149"/>
                    <a:pt x="122" y="143"/>
                    <a:pt x="122" y="139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6"/>
                    <a:pt x="122" y="135"/>
                    <a:pt x="12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61" y="135"/>
                    <a:pt x="39" y="167"/>
                    <a:pt x="33" y="18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9" y="221"/>
                    <a:pt x="219" y="221"/>
                    <a:pt x="219" y="221"/>
                  </a:cubicBezTo>
                  <a:lnTo>
                    <a:pt x="240" y="293"/>
                  </a:lnTo>
                  <a:close/>
                  <a:moveTo>
                    <a:pt x="154" y="150"/>
                  </a:moveTo>
                  <a:cubicBezTo>
                    <a:pt x="163" y="142"/>
                    <a:pt x="164" y="138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7"/>
                    <a:pt x="163" y="136"/>
                    <a:pt x="162" y="135"/>
                  </a:cubicBezTo>
                  <a:cubicBezTo>
                    <a:pt x="161" y="134"/>
                    <a:pt x="160" y="133"/>
                    <a:pt x="158" y="132"/>
                  </a:cubicBezTo>
                  <a:cubicBezTo>
                    <a:pt x="155" y="131"/>
                    <a:pt x="151" y="130"/>
                    <a:pt x="147" y="130"/>
                  </a:cubicBezTo>
                  <a:cubicBezTo>
                    <a:pt x="144" y="130"/>
                    <a:pt x="140" y="131"/>
                    <a:pt x="137" y="132"/>
                  </a:cubicBezTo>
                  <a:cubicBezTo>
                    <a:pt x="135" y="133"/>
                    <a:pt x="133" y="134"/>
                    <a:pt x="132" y="135"/>
                  </a:cubicBezTo>
                  <a:cubicBezTo>
                    <a:pt x="131" y="136"/>
                    <a:pt x="131" y="137"/>
                    <a:pt x="131" y="138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1" y="138"/>
                    <a:pt x="131" y="142"/>
                    <a:pt x="140" y="150"/>
                  </a:cubicBezTo>
                  <a:cubicBezTo>
                    <a:pt x="143" y="152"/>
                    <a:pt x="143" y="152"/>
                    <a:pt x="143" y="152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52" y="152"/>
                    <a:pt x="152" y="152"/>
                    <a:pt x="152" y="152"/>
                  </a:cubicBezTo>
                  <a:lnTo>
                    <a:pt x="154" y="1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grpSp>
          <p:nvGrpSpPr>
            <p:cNvPr id="31" name="Group 4"/>
            <p:cNvGrpSpPr>
              <a:grpSpLocks/>
            </p:cNvGrpSpPr>
            <p:nvPr/>
          </p:nvGrpSpPr>
          <p:grpSpPr bwMode="auto">
            <a:xfrm>
              <a:off x="9890692" y="3156562"/>
              <a:ext cx="629033" cy="664924"/>
              <a:chOff x="3730" y="2047"/>
              <a:chExt cx="222" cy="226"/>
            </a:xfrm>
            <a:grpFill/>
          </p:grpSpPr>
          <p:sp>
            <p:nvSpPr>
              <p:cNvPr id="3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30" y="2047"/>
                <a:ext cx="220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33" name="Oval 5"/>
              <p:cNvSpPr>
                <a:spLocks noChangeArrowheads="1"/>
              </p:cNvSpPr>
              <p:nvPr/>
            </p:nvSpPr>
            <p:spPr bwMode="auto">
              <a:xfrm>
                <a:off x="3798" y="2049"/>
                <a:ext cx="88" cy="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>
                <a:off x="3835" y="2181"/>
                <a:ext cx="58" cy="41"/>
              </a:xfrm>
              <a:custGeom>
                <a:avLst/>
                <a:gdLst>
                  <a:gd name="T0" fmla="*/ 12 w 24"/>
                  <a:gd name="T1" fmla="*/ 0 h 17"/>
                  <a:gd name="T2" fmla="*/ 0 w 24"/>
                  <a:gd name="T3" fmla="*/ 12 h 17"/>
                  <a:gd name="T4" fmla="*/ 0 w 24"/>
                  <a:gd name="T5" fmla="*/ 15 h 17"/>
                  <a:gd name="T6" fmla="*/ 7 w 24"/>
                  <a:gd name="T7" fmla="*/ 15 h 17"/>
                  <a:gd name="T8" fmla="*/ 12 w 24"/>
                  <a:gd name="T9" fmla="*/ 17 h 17"/>
                  <a:gd name="T10" fmla="*/ 17 w 24"/>
                  <a:gd name="T11" fmla="*/ 15 h 17"/>
                  <a:gd name="T12" fmla="*/ 21 w 24"/>
                  <a:gd name="T13" fmla="*/ 15 h 17"/>
                  <a:gd name="T14" fmla="*/ 21 w 24"/>
                  <a:gd name="T15" fmla="*/ 14 h 17"/>
                  <a:gd name="T16" fmla="*/ 24 w 24"/>
                  <a:gd name="T17" fmla="*/ 14 h 17"/>
                  <a:gd name="T18" fmla="*/ 24 w 24"/>
                  <a:gd name="T19" fmla="*/ 12 h 17"/>
                  <a:gd name="T20" fmla="*/ 12 w 24"/>
                  <a:gd name="T21" fmla="*/ 0 h 17"/>
                  <a:gd name="T22" fmla="*/ 5 w 24"/>
                  <a:gd name="T23" fmla="*/ 12 h 17"/>
                  <a:gd name="T24" fmla="*/ 3 w 24"/>
                  <a:gd name="T25" fmla="*/ 12 h 17"/>
                  <a:gd name="T26" fmla="*/ 2 w 24"/>
                  <a:gd name="T27" fmla="*/ 12 h 17"/>
                  <a:gd name="T28" fmla="*/ 3 w 24"/>
                  <a:gd name="T29" fmla="*/ 11 h 17"/>
                  <a:gd name="T30" fmla="*/ 5 w 24"/>
                  <a:gd name="T31" fmla="*/ 11 h 17"/>
                  <a:gd name="T32" fmla="*/ 5 w 24"/>
                  <a:gd name="T33" fmla="*/ 12 h 17"/>
                  <a:gd name="T34" fmla="*/ 5 w 24"/>
                  <a:gd name="T35" fmla="*/ 12 h 17"/>
                  <a:gd name="T36" fmla="*/ 7 w 24"/>
                  <a:gd name="T37" fmla="*/ 9 h 17"/>
                  <a:gd name="T38" fmla="*/ 6 w 24"/>
                  <a:gd name="T39" fmla="*/ 9 h 17"/>
                  <a:gd name="T40" fmla="*/ 6 w 24"/>
                  <a:gd name="T41" fmla="*/ 9 h 17"/>
                  <a:gd name="T42" fmla="*/ 4 w 24"/>
                  <a:gd name="T43" fmla="*/ 8 h 17"/>
                  <a:gd name="T44" fmla="*/ 4 w 24"/>
                  <a:gd name="T45" fmla="*/ 7 h 17"/>
                  <a:gd name="T46" fmla="*/ 5 w 24"/>
                  <a:gd name="T47" fmla="*/ 7 h 17"/>
                  <a:gd name="T48" fmla="*/ 6 w 24"/>
                  <a:gd name="T49" fmla="*/ 8 h 17"/>
                  <a:gd name="T50" fmla="*/ 7 w 24"/>
                  <a:gd name="T51" fmla="*/ 9 h 17"/>
                  <a:gd name="T52" fmla="*/ 12 w 24"/>
                  <a:gd name="T53" fmla="*/ 4 h 17"/>
                  <a:gd name="T54" fmla="*/ 12 w 24"/>
                  <a:gd name="T55" fmla="*/ 3 h 17"/>
                  <a:gd name="T56" fmla="*/ 13 w 24"/>
                  <a:gd name="T57" fmla="*/ 4 h 17"/>
                  <a:gd name="T58" fmla="*/ 13 w 24"/>
                  <a:gd name="T59" fmla="*/ 5 h 17"/>
                  <a:gd name="T60" fmla="*/ 12 w 24"/>
                  <a:gd name="T61" fmla="*/ 6 h 17"/>
                  <a:gd name="T62" fmla="*/ 12 w 24"/>
                  <a:gd name="T63" fmla="*/ 5 h 17"/>
                  <a:gd name="T64" fmla="*/ 12 w 24"/>
                  <a:gd name="T65" fmla="*/ 4 h 17"/>
                  <a:gd name="T66" fmla="*/ 13 w 24"/>
                  <a:gd name="T67" fmla="*/ 14 h 17"/>
                  <a:gd name="T68" fmla="*/ 10 w 24"/>
                  <a:gd name="T69" fmla="*/ 13 h 17"/>
                  <a:gd name="T70" fmla="*/ 7 w 24"/>
                  <a:gd name="T71" fmla="*/ 4 h 17"/>
                  <a:gd name="T72" fmla="*/ 14 w 24"/>
                  <a:gd name="T73" fmla="*/ 11 h 17"/>
                  <a:gd name="T74" fmla="*/ 13 w 24"/>
                  <a:gd name="T75" fmla="*/ 14 h 17"/>
                  <a:gd name="T76" fmla="*/ 17 w 24"/>
                  <a:gd name="T77" fmla="*/ 5 h 17"/>
                  <a:gd name="T78" fmla="*/ 16 w 24"/>
                  <a:gd name="T79" fmla="*/ 6 h 17"/>
                  <a:gd name="T80" fmla="*/ 15 w 24"/>
                  <a:gd name="T81" fmla="*/ 7 h 17"/>
                  <a:gd name="T82" fmla="*/ 15 w 24"/>
                  <a:gd name="T83" fmla="*/ 7 h 17"/>
                  <a:gd name="T84" fmla="*/ 15 w 24"/>
                  <a:gd name="T85" fmla="*/ 6 h 17"/>
                  <a:gd name="T86" fmla="*/ 16 w 24"/>
                  <a:gd name="T87" fmla="*/ 4 h 17"/>
                  <a:gd name="T88" fmla="*/ 17 w 24"/>
                  <a:gd name="T89" fmla="*/ 4 h 17"/>
                  <a:gd name="T90" fmla="*/ 17 w 24"/>
                  <a:gd name="T91" fmla="*/ 5 h 17"/>
                  <a:gd name="T92" fmla="*/ 18 w 24"/>
                  <a:gd name="T93" fmla="*/ 9 h 17"/>
                  <a:gd name="T94" fmla="*/ 17 w 24"/>
                  <a:gd name="T95" fmla="*/ 9 h 17"/>
                  <a:gd name="T96" fmla="*/ 18 w 24"/>
                  <a:gd name="T97" fmla="*/ 8 h 17"/>
                  <a:gd name="T98" fmla="*/ 19 w 24"/>
                  <a:gd name="T99" fmla="*/ 7 h 17"/>
                  <a:gd name="T100" fmla="*/ 20 w 24"/>
                  <a:gd name="T101" fmla="*/ 7 h 17"/>
                  <a:gd name="T102" fmla="*/ 20 w 24"/>
                  <a:gd name="T103" fmla="*/ 8 h 17"/>
                  <a:gd name="T104" fmla="*/ 18 w 24"/>
                  <a:gd name="T105" fmla="*/ 9 h 17"/>
                  <a:gd name="T106" fmla="*/ 18 w 24"/>
                  <a:gd name="T107" fmla="*/ 9 h 17"/>
                  <a:gd name="T108" fmla="*/ 22 w 24"/>
                  <a:gd name="T109" fmla="*/ 12 h 17"/>
                  <a:gd name="T110" fmla="*/ 21 w 24"/>
                  <a:gd name="T111" fmla="*/ 12 h 17"/>
                  <a:gd name="T112" fmla="*/ 19 w 24"/>
                  <a:gd name="T113" fmla="*/ 12 h 17"/>
                  <a:gd name="T114" fmla="*/ 19 w 24"/>
                  <a:gd name="T115" fmla="*/ 12 h 17"/>
                  <a:gd name="T116" fmla="*/ 19 w 24"/>
                  <a:gd name="T117" fmla="*/ 11 h 17"/>
                  <a:gd name="T118" fmla="*/ 21 w 24"/>
                  <a:gd name="T119" fmla="*/ 11 h 17"/>
                  <a:gd name="T120" fmla="*/ 22 w 24"/>
                  <a:gd name="T12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" h="17"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5"/>
                      <a:pt x="0" y="15"/>
                      <a:pt x="7" y="15"/>
                    </a:cubicBezTo>
                    <a:cubicBezTo>
                      <a:pt x="8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4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lose/>
                    <a:moveTo>
                      <a:pt x="5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lose/>
                    <a:moveTo>
                      <a:pt x="7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9"/>
                      <a:pt x="7" y="9"/>
                    </a:cubicBezTo>
                    <a:close/>
                    <a:moveTo>
                      <a:pt x="12" y="4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lose/>
                    <a:moveTo>
                      <a:pt x="13" y="14"/>
                    </a:moveTo>
                    <a:cubicBezTo>
                      <a:pt x="12" y="15"/>
                      <a:pt x="11" y="14"/>
                      <a:pt x="10" y="13"/>
                    </a:cubicBezTo>
                    <a:cubicBezTo>
                      <a:pt x="9" y="12"/>
                      <a:pt x="7" y="4"/>
                      <a:pt x="7" y="4"/>
                    </a:cubicBezTo>
                    <a:cubicBezTo>
                      <a:pt x="7" y="4"/>
                      <a:pt x="13" y="10"/>
                      <a:pt x="14" y="11"/>
                    </a:cubicBezTo>
                    <a:cubicBezTo>
                      <a:pt x="14" y="12"/>
                      <a:pt x="14" y="14"/>
                      <a:pt x="13" y="14"/>
                    </a:cubicBezTo>
                    <a:close/>
                    <a:moveTo>
                      <a:pt x="17" y="5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  <a:moveTo>
                      <a:pt x="18" y="9"/>
                    </a:move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20" y="7"/>
                      <a:pt x="20" y="7"/>
                    </a:cubicBezTo>
                    <a:cubicBezTo>
                      <a:pt x="20" y="7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lose/>
                    <a:moveTo>
                      <a:pt x="22" y="12"/>
                    </a:moveTo>
                    <a:cubicBezTo>
                      <a:pt x="22" y="12"/>
                      <a:pt x="21" y="12"/>
                      <a:pt x="21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3730" y="2149"/>
                <a:ext cx="222" cy="122"/>
              </a:xfrm>
              <a:custGeom>
                <a:avLst/>
                <a:gdLst>
                  <a:gd name="T0" fmla="*/ 76 w 91"/>
                  <a:gd name="T1" fmla="*/ 50 h 50"/>
                  <a:gd name="T2" fmla="*/ 91 w 91"/>
                  <a:gd name="T3" fmla="*/ 50 h 50"/>
                  <a:gd name="T4" fmla="*/ 81 w 91"/>
                  <a:gd name="T5" fmla="*/ 16 h 50"/>
                  <a:gd name="T6" fmla="*/ 60 w 91"/>
                  <a:gd name="T7" fmla="*/ 0 h 50"/>
                  <a:gd name="T8" fmla="*/ 32 w 91"/>
                  <a:gd name="T9" fmla="*/ 0 h 50"/>
                  <a:gd name="T10" fmla="*/ 10 w 91"/>
                  <a:gd name="T11" fmla="*/ 16 h 50"/>
                  <a:gd name="T12" fmla="*/ 0 w 91"/>
                  <a:gd name="T13" fmla="*/ 50 h 50"/>
                  <a:gd name="T14" fmla="*/ 15 w 91"/>
                  <a:gd name="T15" fmla="*/ 50 h 50"/>
                  <a:gd name="T16" fmla="*/ 22 w 91"/>
                  <a:gd name="T17" fmla="*/ 27 h 50"/>
                  <a:gd name="T18" fmla="*/ 27 w 91"/>
                  <a:gd name="T19" fmla="*/ 27 h 50"/>
                  <a:gd name="T20" fmla="*/ 20 w 91"/>
                  <a:gd name="T21" fmla="*/ 50 h 50"/>
                  <a:gd name="T22" fmla="*/ 72 w 91"/>
                  <a:gd name="T23" fmla="*/ 50 h 50"/>
                  <a:gd name="T24" fmla="*/ 68 w 91"/>
                  <a:gd name="T25" fmla="*/ 36 h 50"/>
                  <a:gd name="T26" fmla="*/ 56 w 91"/>
                  <a:gd name="T27" fmla="*/ 41 h 50"/>
                  <a:gd name="T28" fmla="*/ 40 w 91"/>
                  <a:gd name="T29" fmla="*/ 25 h 50"/>
                  <a:gd name="T30" fmla="*/ 56 w 91"/>
                  <a:gd name="T31" fmla="*/ 9 h 50"/>
                  <a:gd name="T32" fmla="*/ 72 w 91"/>
                  <a:gd name="T33" fmla="*/ 25 h 50"/>
                  <a:gd name="T34" fmla="*/ 71 w 91"/>
                  <a:gd name="T35" fmla="*/ 31 h 50"/>
                  <a:gd name="T36" fmla="*/ 76 w 91"/>
                  <a:gd name="T3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50">
                    <a:moveTo>
                      <a:pt x="76" y="50"/>
                    </a:moveTo>
                    <a:cubicBezTo>
                      <a:pt x="91" y="50"/>
                      <a:pt x="91" y="50"/>
                      <a:pt x="91" y="50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0"/>
                      <a:pt x="73" y="0"/>
                      <a:pt x="6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9" y="0"/>
                      <a:pt x="12" y="10"/>
                      <a:pt x="10" y="1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0" y="44"/>
                      <a:pt x="69" y="39"/>
                      <a:pt x="68" y="36"/>
                    </a:cubicBezTo>
                    <a:cubicBezTo>
                      <a:pt x="65" y="39"/>
                      <a:pt x="61" y="41"/>
                      <a:pt x="56" y="41"/>
                    </a:cubicBezTo>
                    <a:cubicBezTo>
                      <a:pt x="47" y="41"/>
                      <a:pt x="40" y="34"/>
                      <a:pt x="40" y="25"/>
                    </a:cubicBezTo>
                    <a:cubicBezTo>
                      <a:pt x="40" y="17"/>
                      <a:pt x="47" y="9"/>
                      <a:pt x="56" y="9"/>
                    </a:cubicBezTo>
                    <a:cubicBezTo>
                      <a:pt x="65" y="9"/>
                      <a:pt x="72" y="17"/>
                      <a:pt x="72" y="25"/>
                    </a:cubicBezTo>
                    <a:cubicBezTo>
                      <a:pt x="72" y="27"/>
                      <a:pt x="72" y="29"/>
                      <a:pt x="71" y="31"/>
                    </a:cubicBezTo>
                    <a:cubicBezTo>
                      <a:pt x="76" y="50"/>
                      <a:pt x="76" y="50"/>
                      <a:pt x="76" y="50"/>
                    </a:cubicBezTo>
                    <a:close/>
                  </a:path>
                </a:pathLst>
              </a:custGeom>
              <a:solidFill>
                <a:srgbClr val="EDC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baseline="-2500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9440040" y="4883777"/>
            <a:ext cx="2167592" cy="1182392"/>
            <a:chOff x="9504208" y="4568667"/>
            <a:chExt cx="2167592" cy="1182392"/>
          </a:xfrm>
          <a:solidFill>
            <a:srgbClr val="EDC30D"/>
          </a:solidFill>
        </p:grpSpPr>
        <p:sp>
          <p:nvSpPr>
            <p:cNvPr id="37" name="TextBox 4"/>
            <p:cNvSpPr txBox="1"/>
            <p:nvPr/>
          </p:nvSpPr>
          <p:spPr>
            <a:xfrm>
              <a:off x="9504208" y="5418660"/>
              <a:ext cx="216759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spc="-100" dirty="0">
                  <a:ln w="3175">
                    <a:noFill/>
                  </a:ln>
                  <a:solidFill>
                    <a:srgbClr val="EDC30D"/>
                  </a:solidFill>
                  <a:cs typeface="Segoe UI Semibold" panose="020B0702040204020203" pitchFamily="34" charset="0"/>
                </a:rPr>
                <a:t>IT to </a:t>
              </a:r>
              <a:r>
                <a:rPr lang="en-US" sz="2400" spc="-100" dirty="0" smtClean="0">
                  <a:ln w="3175">
                    <a:noFill/>
                  </a:ln>
                  <a:solidFill>
                    <a:srgbClr val="EDC30D"/>
                  </a:solidFill>
                  <a:cs typeface="Segoe UI Semibold" panose="020B0702040204020203" pitchFamily="34" charset="0"/>
                </a:rPr>
                <a:t>end user</a:t>
              </a:r>
              <a:endParaRPr lang="en-US" sz="2400" spc="-100" dirty="0">
                <a:ln w="3175">
                  <a:noFill/>
                </a:ln>
                <a:solidFill>
                  <a:srgbClr val="EDC30D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38" name="Freeform 13"/>
            <p:cNvSpPr>
              <a:spLocks noChangeAspect="1" noEditPoints="1"/>
            </p:cNvSpPr>
            <p:nvPr/>
          </p:nvSpPr>
          <p:spPr bwMode="auto">
            <a:xfrm>
              <a:off x="10640907" y="4568667"/>
              <a:ext cx="657484" cy="667042"/>
            </a:xfrm>
            <a:custGeom>
              <a:avLst/>
              <a:gdLst>
                <a:gd name="T0" fmla="*/ 147 w 288"/>
                <a:gd name="T1" fmla="*/ 116 h 293"/>
                <a:gd name="T2" fmla="*/ 147 w 288"/>
                <a:gd name="T3" fmla="*/ 116 h 293"/>
                <a:gd name="T4" fmla="*/ 147 w 288"/>
                <a:gd name="T5" fmla="*/ 116 h 293"/>
                <a:gd name="T6" fmla="*/ 203 w 288"/>
                <a:gd name="T7" fmla="*/ 58 h 293"/>
                <a:gd name="T8" fmla="*/ 146 w 288"/>
                <a:gd name="T9" fmla="*/ 1 h 293"/>
                <a:gd name="T10" fmla="*/ 106 w 288"/>
                <a:gd name="T11" fmla="*/ 18 h 293"/>
                <a:gd name="T12" fmla="*/ 90 w 288"/>
                <a:gd name="T13" fmla="*/ 59 h 293"/>
                <a:gd name="T14" fmla="*/ 107 w 288"/>
                <a:gd name="T15" fmla="*/ 99 h 293"/>
                <a:gd name="T16" fmla="*/ 147 w 288"/>
                <a:gd name="T17" fmla="*/ 116 h 293"/>
                <a:gd name="T18" fmla="*/ 240 w 288"/>
                <a:gd name="T19" fmla="*/ 293 h 293"/>
                <a:gd name="T20" fmla="*/ 288 w 288"/>
                <a:gd name="T21" fmla="*/ 292 h 293"/>
                <a:gd name="T22" fmla="*/ 255 w 288"/>
                <a:gd name="T23" fmla="*/ 185 h 293"/>
                <a:gd name="T24" fmla="*/ 189 w 288"/>
                <a:gd name="T25" fmla="*/ 135 h 293"/>
                <a:gd name="T26" fmla="*/ 172 w 288"/>
                <a:gd name="T27" fmla="*/ 135 h 293"/>
                <a:gd name="T28" fmla="*/ 172 w 288"/>
                <a:gd name="T29" fmla="*/ 136 h 293"/>
                <a:gd name="T30" fmla="*/ 173 w 288"/>
                <a:gd name="T31" fmla="*/ 137 h 293"/>
                <a:gd name="T32" fmla="*/ 172 w 288"/>
                <a:gd name="T33" fmla="*/ 139 h 293"/>
                <a:gd name="T34" fmla="*/ 161 w 288"/>
                <a:gd name="T35" fmla="*/ 155 h 293"/>
                <a:gd name="T36" fmla="*/ 173 w 288"/>
                <a:gd name="T37" fmla="*/ 232 h 293"/>
                <a:gd name="T38" fmla="*/ 148 w 288"/>
                <a:gd name="T39" fmla="*/ 263 h 293"/>
                <a:gd name="T40" fmla="*/ 138 w 288"/>
                <a:gd name="T41" fmla="*/ 250 h 293"/>
                <a:gd name="T42" fmla="*/ 123 w 288"/>
                <a:gd name="T43" fmla="*/ 233 h 293"/>
                <a:gd name="T44" fmla="*/ 133 w 288"/>
                <a:gd name="T45" fmla="*/ 155 h 293"/>
                <a:gd name="T46" fmla="*/ 122 w 288"/>
                <a:gd name="T47" fmla="*/ 139 h 293"/>
                <a:gd name="T48" fmla="*/ 122 w 288"/>
                <a:gd name="T49" fmla="*/ 138 h 293"/>
                <a:gd name="T50" fmla="*/ 122 w 288"/>
                <a:gd name="T51" fmla="*/ 136 h 293"/>
                <a:gd name="T52" fmla="*/ 122 w 288"/>
                <a:gd name="T53" fmla="*/ 135 h 293"/>
                <a:gd name="T54" fmla="*/ 101 w 288"/>
                <a:gd name="T55" fmla="*/ 135 h 293"/>
                <a:gd name="T56" fmla="*/ 33 w 288"/>
                <a:gd name="T57" fmla="*/ 185 h 293"/>
                <a:gd name="T58" fmla="*/ 0 w 288"/>
                <a:gd name="T59" fmla="*/ 293 h 293"/>
                <a:gd name="T60" fmla="*/ 49 w 288"/>
                <a:gd name="T61" fmla="*/ 293 h 293"/>
                <a:gd name="T62" fmla="*/ 69 w 288"/>
                <a:gd name="T63" fmla="*/ 222 h 293"/>
                <a:gd name="T64" fmla="*/ 84 w 288"/>
                <a:gd name="T65" fmla="*/ 222 h 293"/>
                <a:gd name="T66" fmla="*/ 63 w 288"/>
                <a:gd name="T67" fmla="*/ 293 h 293"/>
                <a:gd name="T68" fmla="*/ 225 w 288"/>
                <a:gd name="T69" fmla="*/ 293 h 293"/>
                <a:gd name="T70" fmla="*/ 205 w 288"/>
                <a:gd name="T71" fmla="*/ 221 h 293"/>
                <a:gd name="T72" fmla="*/ 219 w 288"/>
                <a:gd name="T73" fmla="*/ 221 h 293"/>
                <a:gd name="T74" fmla="*/ 240 w 288"/>
                <a:gd name="T75" fmla="*/ 293 h 293"/>
                <a:gd name="T76" fmla="*/ 154 w 288"/>
                <a:gd name="T77" fmla="*/ 150 h 293"/>
                <a:gd name="T78" fmla="*/ 164 w 288"/>
                <a:gd name="T79" fmla="*/ 138 h 293"/>
                <a:gd name="T80" fmla="*/ 164 w 288"/>
                <a:gd name="T81" fmla="*/ 137 h 293"/>
                <a:gd name="T82" fmla="*/ 162 w 288"/>
                <a:gd name="T83" fmla="*/ 135 h 293"/>
                <a:gd name="T84" fmla="*/ 158 w 288"/>
                <a:gd name="T85" fmla="*/ 132 h 293"/>
                <a:gd name="T86" fmla="*/ 147 w 288"/>
                <a:gd name="T87" fmla="*/ 130 h 293"/>
                <a:gd name="T88" fmla="*/ 137 w 288"/>
                <a:gd name="T89" fmla="*/ 132 h 293"/>
                <a:gd name="T90" fmla="*/ 132 w 288"/>
                <a:gd name="T91" fmla="*/ 135 h 293"/>
                <a:gd name="T92" fmla="*/ 131 w 288"/>
                <a:gd name="T93" fmla="*/ 138 h 293"/>
                <a:gd name="T94" fmla="*/ 131 w 288"/>
                <a:gd name="T95" fmla="*/ 138 h 293"/>
                <a:gd name="T96" fmla="*/ 140 w 288"/>
                <a:gd name="T97" fmla="*/ 150 h 293"/>
                <a:gd name="T98" fmla="*/ 143 w 288"/>
                <a:gd name="T99" fmla="*/ 152 h 293"/>
                <a:gd name="T100" fmla="*/ 132 w 288"/>
                <a:gd name="T101" fmla="*/ 230 h 293"/>
                <a:gd name="T102" fmla="*/ 144 w 288"/>
                <a:gd name="T103" fmla="*/ 244 h 293"/>
                <a:gd name="T104" fmla="*/ 146 w 288"/>
                <a:gd name="T105" fmla="*/ 247 h 293"/>
                <a:gd name="T106" fmla="*/ 148 w 288"/>
                <a:gd name="T107" fmla="*/ 249 h 293"/>
                <a:gd name="T108" fmla="*/ 150 w 288"/>
                <a:gd name="T109" fmla="*/ 247 h 293"/>
                <a:gd name="T110" fmla="*/ 152 w 288"/>
                <a:gd name="T111" fmla="*/ 244 h 293"/>
                <a:gd name="T112" fmla="*/ 164 w 288"/>
                <a:gd name="T113" fmla="*/ 230 h 293"/>
                <a:gd name="T114" fmla="*/ 152 w 288"/>
                <a:gd name="T115" fmla="*/ 152 h 293"/>
                <a:gd name="T116" fmla="*/ 154 w 288"/>
                <a:gd name="T117" fmla="*/ 15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93">
                  <a:moveTo>
                    <a:pt x="147" y="116"/>
                  </a:move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78" y="115"/>
                    <a:pt x="203" y="89"/>
                    <a:pt x="203" y="58"/>
                  </a:cubicBezTo>
                  <a:cubicBezTo>
                    <a:pt x="202" y="26"/>
                    <a:pt x="177" y="0"/>
                    <a:pt x="146" y="1"/>
                  </a:cubicBezTo>
                  <a:cubicBezTo>
                    <a:pt x="131" y="1"/>
                    <a:pt x="117" y="7"/>
                    <a:pt x="106" y="18"/>
                  </a:cubicBezTo>
                  <a:cubicBezTo>
                    <a:pt x="96" y="29"/>
                    <a:pt x="90" y="43"/>
                    <a:pt x="90" y="59"/>
                  </a:cubicBezTo>
                  <a:cubicBezTo>
                    <a:pt x="90" y="74"/>
                    <a:pt x="96" y="89"/>
                    <a:pt x="107" y="99"/>
                  </a:cubicBezTo>
                  <a:cubicBezTo>
                    <a:pt x="118" y="110"/>
                    <a:pt x="132" y="116"/>
                    <a:pt x="147" y="116"/>
                  </a:cubicBezTo>
                  <a:close/>
                  <a:moveTo>
                    <a:pt x="240" y="293"/>
                  </a:moveTo>
                  <a:cubicBezTo>
                    <a:pt x="288" y="292"/>
                    <a:pt x="288" y="292"/>
                    <a:pt x="288" y="292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0" y="167"/>
                    <a:pt x="228" y="136"/>
                    <a:pt x="189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6"/>
                  </a:cubicBezTo>
                  <a:cubicBezTo>
                    <a:pt x="173" y="137"/>
                    <a:pt x="173" y="137"/>
                    <a:pt x="173" y="137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2" y="143"/>
                    <a:pt x="168" y="148"/>
                    <a:pt x="161" y="155"/>
                  </a:cubicBezTo>
                  <a:cubicBezTo>
                    <a:pt x="173" y="232"/>
                    <a:pt x="173" y="232"/>
                    <a:pt x="173" y="23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26" y="149"/>
                    <a:pt x="122" y="143"/>
                    <a:pt x="122" y="139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6"/>
                    <a:pt x="122" y="135"/>
                    <a:pt x="12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61" y="135"/>
                    <a:pt x="39" y="167"/>
                    <a:pt x="33" y="18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9" y="293"/>
                    <a:pt x="49" y="293"/>
                    <a:pt x="49" y="293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9" y="221"/>
                    <a:pt x="219" y="221"/>
                    <a:pt x="219" y="221"/>
                  </a:cubicBezTo>
                  <a:lnTo>
                    <a:pt x="240" y="293"/>
                  </a:lnTo>
                  <a:close/>
                  <a:moveTo>
                    <a:pt x="154" y="150"/>
                  </a:moveTo>
                  <a:cubicBezTo>
                    <a:pt x="163" y="142"/>
                    <a:pt x="164" y="138"/>
                    <a:pt x="164" y="138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7"/>
                    <a:pt x="163" y="136"/>
                    <a:pt x="162" y="135"/>
                  </a:cubicBezTo>
                  <a:cubicBezTo>
                    <a:pt x="161" y="134"/>
                    <a:pt x="160" y="133"/>
                    <a:pt x="158" y="132"/>
                  </a:cubicBezTo>
                  <a:cubicBezTo>
                    <a:pt x="155" y="131"/>
                    <a:pt x="151" y="130"/>
                    <a:pt x="147" y="130"/>
                  </a:cubicBezTo>
                  <a:cubicBezTo>
                    <a:pt x="144" y="130"/>
                    <a:pt x="140" y="131"/>
                    <a:pt x="137" y="132"/>
                  </a:cubicBezTo>
                  <a:cubicBezTo>
                    <a:pt x="135" y="133"/>
                    <a:pt x="133" y="134"/>
                    <a:pt x="132" y="135"/>
                  </a:cubicBezTo>
                  <a:cubicBezTo>
                    <a:pt x="131" y="136"/>
                    <a:pt x="131" y="137"/>
                    <a:pt x="131" y="138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1" y="138"/>
                    <a:pt x="131" y="142"/>
                    <a:pt x="140" y="150"/>
                  </a:cubicBezTo>
                  <a:cubicBezTo>
                    <a:pt x="143" y="152"/>
                    <a:pt x="143" y="152"/>
                    <a:pt x="143" y="152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8" y="249"/>
                    <a:pt x="148" y="249"/>
                    <a:pt x="148" y="249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52" y="152"/>
                    <a:pt x="152" y="152"/>
                    <a:pt x="152" y="152"/>
                  </a:cubicBezTo>
                  <a:lnTo>
                    <a:pt x="154" y="15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</a:endParaRPr>
            </a:p>
          </p:txBody>
        </p:sp>
        <p:sp>
          <p:nvSpPr>
            <p:cNvPr id="39" name="Freeform 25"/>
            <p:cNvSpPr>
              <a:spLocks noChangeAspect="1" noEditPoints="1"/>
            </p:cNvSpPr>
            <p:nvPr/>
          </p:nvSpPr>
          <p:spPr bwMode="auto">
            <a:xfrm>
              <a:off x="9890691" y="4646581"/>
              <a:ext cx="637477" cy="685800"/>
            </a:xfrm>
            <a:custGeom>
              <a:avLst/>
              <a:gdLst>
                <a:gd name="T0" fmla="*/ 106 w 287"/>
                <a:gd name="T1" fmla="*/ 17 h 309"/>
                <a:gd name="T2" fmla="*/ 147 w 287"/>
                <a:gd name="T3" fmla="*/ 115 h 309"/>
                <a:gd name="T4" fmla="*/ 107 w 287"/>
                <a:gd name="T5" fmla="*/ 99 h 309"/>
                <a:gd name="T6" fmla="*/ 195 w 287"/>
                <a:gd name="T7" fmla="*/ 238 h 309"/>
                <a:gd name="T8" fmla="*/ 207 w 287"/>
                <a:gd name="T9" fmla="*/ 218 h 309"/>
                <a:gd name="T10" fmla="*/ 226 w 287"/>
                <a:gd name="T11" fmla="*/ 216 h 309"/>
                <a:gd name="T12" fmla="*/ 243 w 287"/>
                <a:gd name="T13" fmla="*/ 180 h 309"/>
                <a:gd name="T14" fmla="*/ 241 w 287"/>
                <a:gd name="T15" fmla="*/ 177 h 309"/>
                <a:gd name="T16" fmla="*/ 229 w 287"/>
                <a:gd name="T17" fmla="*/ 191 h 309"/>
                <a:gd name="T18" fmla="*/ 217 w 287"/>
                <a:gd name="T19" fmla="*/ 203 h 309"/>
                <a:gd name="T20" fmla="*/ 208 w 287"/>
                <a:gd name="T21" fmla="*/ 200 h 309"/>
                <a:gd name="T22" fmla="*/ 198 w 287"/>
                <a:gd name="T23" fmla="*/ 191 h 309"/>
                <a:gd name="T24" fmla="*/ 204 w 287"/>
                <a:gd name="T25" fmla="*/ 175 h 309"/>
                <a:gd name="T26" fmla="*/ 217 w 287"/>
                <a:gd name="T27" fmla="*/ 172 h 309"/>
                <a:gd name="T28" fmla="*/ 211 w 287"/>
                <a:gd name="T29" fmla="*/ 157 h 309"/>
                <a:gd name="T30" fmla="*/ 191 w 287"/>
                <a:gd name="T31" fmla="*/ 166 h 309"/>
                <a:gd name="T32" fmla="*/ 189 w 287"/>
                <a:gd name="T33" fmla="*/ 203 h 309"/>
                <a:gd name="T34" fmla="*/ 159 w 287"/>
                <a:gd name="T35" fmla="*/ 250 h 309"/>
                <a:gd name="T36" fmla="*/ 144 w 287"/>
                <a:gd name="T37" fmla="*/ 250 h 309"/>
                <a:gd name="T38" fmla="*/ 128 w 287"/>
                <a:gd name="T39" fmla="*/ 288 h 309"/>
                <a:gd name="T40" fmla="*/ 140 w 287"/>
                <a:gd name="T41" fmla="*/ 287 h 309"/>
                <a:gd name="T42" fmla="*/ 142 w 287"/>
                <a:gd name="T43" fmla="*/ 272 h 309"/>
                <a:gd name="T44" fmla="*/ 163 w 287"/>
                <a:gd name="T45" fmla="*/ 264 h 309"/>
                <a:gd name="T46" fmla="*/ 171 w 287"/>
                <a:gd name="T47" fmla="*/ 279 h 309"/>
                <a:gd name="T48" fmla="*/ 164 w 287"/>
                <a:gd name="T49" fmla="*/ 292 h 309"/>
                <a:gd name="T50" fmla="*/ 154 w 287"/>
                <a:gd name="T51" fmla="*/ 297 h 309"/>
                <a:gd name="T52" fmla="*/ 158 w 287"/>
                <a:gd name="T53" fmla="*/ 309 h 309"/>
                <a:gd name="T54" fmla="*/ 183 w 287"/>
                <a:gd name="T55" fmla="*/ 292 h 309"/>
                <a:gd name="T56" fmla="*/ 187 w 287"/>
                <a:gd name="T57" fmla="*/ 274 h 309"/>
                <a:gd name="T58" fmla="*/ 189 w 287"/>
                <a:gd name="T59" fmla="*/ 134 h 309"/>
                <a:gd name="T60" fmla="*/ 122 w 287"/>
                <a:gd name="T61" fmla="*/ 134 h 309"/>
                <a:gd name="T62" fmla="*/ 109 w 287"/>
                <a:gd name="T63" fmla="*/ 134 h 309"/>
                <a:gd name="T64" fmla="*/ 0 w 287"/>
                <a:gd name="T65" fmla="*/ 292 h 309"/>
                <a:gd name="T66" fmla="*/ 83 w 287"/>
                <a:gd name="T67" fmla="*/ 221 h 309"/>
                <a:gd name="T68" fmla="*/ 119 w 287"/>
                <a:gd name="T69" fmla="*/ 290 h 309"/>
                <a:gd name="T70" fmla="*/ 121 w 287"/>
                <a:gd name="T71" fmla="*/ 261 h 309"/>
                <a:gd name="T72" fmla="*/ 145 w 287"/>
                <a:gd name="T73" fmla="*/ 241 h 309"/>
                <a:gd name="T74" fmla="*/ 181 w 287"/>
                <a:gd name="T75" fmla="*/ 205 h 309"/>
                <a:gd name="T76" fmla="*/ 176 w 287"/>
                <a:gd name="T77" fmla="*/ 194 h 309"/>
                <a:gd name="T78" fmla="*/ 175 w 287"/>
                <a:gd name="T79" fmla="*/ 187 h 309"/>
                <a:gd name="T80" fmla="*/ 207 w 287"/>
                <a:gd name="T81" fmla="*/ 150 h 309"/>
                <a:gd name="T82" fmla="*/ 211 w 287"/>
                <a:gd name="T83" fmla="*/ 149 h 309"/>
                <a:gd name="T84" fmla="*/ 222 w 287"/>
                <a:gd name="T85" fmla="*/ 156 h 309"/>
                <a:gd name="T86" fmla="*/ 225 w 287"/>
                <a:gd name="T87" fmla="*/ 173 h 309"/>
                <a:gd name="T88" fmla="*/ 241 w 287"/>
                <a:gd name="T89" fmla="*/ 169 h 309"/>
                <a:gd name="T90" fmla="*/ 251 w 287"/>
                <a:gd name="T91" fmla="*/ 178 h 309"/>
                <a:gd name="T92" fmla="*/ 254 w 287"/>
                <a:gd name="T93" fmla="*/ 199 h 309"/>
                <a:gd name="T94" fmla="*/ 250 w 287"/>
                <a:gd name="T95" fmla="*/ 204 h 309"/>
                <a:gd name="T96" fmla="*/ 225 w 287"/>
                <a:gd name="T97" fmla="*/ 226 h 309"/>
                <a:gd name="T98" fmla="*/ 220 w 287"/>
                <a:gd name="T99" fmla="*/ 226 h 309"/>
                <a:gd name="T100" fmla="*/ 255 w 287"/>
                <a:gd name="T101" fmla="*/ 184 h 309"/>
                <a:gd name="T102" fmla="*/ 194 w 287"/>
                <a:gd name="T103" fmla="*/ 270 h 309"/>
                <a:gd name="T104" fmla="*/ 195 w 287"/>
                <a:gd name="T105" fmla="*/ 277 h 309"/>
                <a:gd name="T106" fmla="*/ 191 w 287"/>
                <a:gd name="T107" fmla="*/ 292 h 309"/>
                <a:gd name="T108" fmla="*/ 188 w 287"/>
                <a:gd name="T109" fmla="*/ 26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7" h="309">
                  <a:moveTo>
                    <a:pt x="107" y="99"/>
                  </a:moveTo>
                  <a:cubicBezTo>
                    <a:pt x="96" y="88"/>
                    <a:pt x="90" y="74"/>
                    <a:pt x="90" y="58"/>
                  </a:cubicBezTo>
                  <a:cubicBezTo>
                    <a:pt x="90" y="43"/>
                    <a:pt x="95" y="28"/>
                    <a:pt x="106" y="17"/>
                  </a:cubicBezTo>
                  <a:cubicBezTo>
                    <a:pt x="117" y="6"/>
                    <a:pt x="131" y="0"/>
                    <a:pt x="146" y="0"/>
                  </a:cubicBezTo>
                  <a:cubicBezTo>
                    <a:pt x="177" y="0"/>
                    <a:pt x="202" y="26"/>
                    <a:pt x="202" y="57"/>
                  </a:cubicBezTo>
                  <a:cubicBezTo>
                    <a:pt x="203" y="89"/>
                    <a:pt x="178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31" y="115"/>
                    <a:pt x="117" y="110"/>
                    <a:pt x="107" y="99"/>
                  </a:cubicBezTo>
                  <a:close/>
                  <a:moveTo>
                    <a:pt x="180" y="264"/>
                  </a:moveTo>
                  <a:cubicBezTo>
                    <a:pt x="180" y="264"/>
                    <a:pt x="179" y="262"/>
                    <a:pt x="180" y="260"/>
                  </a:cubicBezTo>
                  <a:cubicBezTo>
                    <a:pt x="186" y="251"/>
                    <a:pt x="191" y="244"/>
                    <a:pt x="195" y="238"/>
                  </a:cubicBezTo>
                  <a:cubicBezTo>
                    <a:pt x="205" y="221"/>
                    <a:pt x="207" y="219"/>
                    <a:pt x="207" y="219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9" y="217"/>
                    <a:pt x="210" y="216"/>
                    <a:pt x="210" y="216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18"/>
                    <a:pt x="225" y="218"/>
                    <a:pt x="226" y="216"/>
                  </a:cubicBezTo>
                  <a:cubicBezTo>
                    <a:pt x="244" y="199"/>
                    <a:pt x="244" y="199"/>
                    <a:pt x="244" y="199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78"/>
                    <a:pt x="243" y="178"/>
                    <a:pt x="243" y="178"/>
                  </a:cubicBezTo>
                  <a:cubicBezTo>
                    <a:pt x="243" y="178"/>
                    <a:pt x="242" y="177"/>
                    <a:pt x="241" y="177"/>
                  </a:cubicBezTo>
                  <a:cubicBezTo>
                    <a:pt x="241" y="177"/>
                    <a:pt x="241" y="177"/>
                    <a:pt x="241" y="177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8" y="179"/>
                    <a:pt x="229" y="181"/>
                    <a:pt x="229" y="183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29" y="192"/>
                    <a:pt x="228" y="194"/>
                    <a:pt x="228" y="194"/>
                  </a:cubicBezTo>
                  <a:cubicBezTo>
                    <a:pt x="220" y="203"/>
                    <a:pt x="220" y="203"/>
                    <a:pt x="220" y="203"/>
                  </a:cubicBezTo>
                  <a:cubicBezTo>
                    <a:pt x="220" y="203"/>
                    <a:pt x="219" y="203"/>
                    <a:pt x="217" y="203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2" y="203"/>
                    <a:pt x="212" y="203"/>
                    <a:pt x="211" y="203"/>
                  </a:cubicBezTo>
                  <a:cubicBezTo>
                    <a:pt x="210" y="203"/>
                    <a:pt x="209" y="202"/>
                    <a:pt x="208" y="200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3" y="198"/>
                    <a:pt x="203" y="197"/>
                    <a:pt x="201" y="195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8" y="191"/>
                    <a:pt x="198" y="189"/>
                    <a:pt x="199" y="188"/>
                  </a:cubicBezTo>
                  <a:cubicBezTo>
                    <a:pt x="202" y="179"/>
                    <a:pt x="202" y="179"/>
                    <a:pt x="202" y="179"/>
                  </a:cubicBezTo>
                  <a:cubicBezTo>
                    <a:pt x="202" y="177"/>
                    <a:pt x="203" y="175"/>
                    <a:pt x="204" y="175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5" y="172"/>
                    <a:pt x="215" y="172"/>
                    <a:pt x="217" y="172"/>
                  </a:cubicBezTo>
                  <a:cubicBezTo>
                    <a:pt x="217" y="172"/>
                    <a:pt x="216" y="171"/>
                    <a:pt x="216" y="169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8"/>
                    <a:pt x="212" y="157"/>
                    <a:pt x="211" y="157"/>
                  </a:cubicBezTo>
                  <a:cubicBezTo>
                    <a:pt x="211" y="157"/>
                    <a:pt x="210" y="157"/>
                    <a:pt x="210" y="157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2" y="164"/>
                    <a:pt x="191" y="165"/>
                    <a:pt x="191" y="166"/>
                  </a:cubicBezTo>
                  <a:cubicBezTo>
                    <a:pt x="183" y="189"/>
                    <a:pt x="183" y="189"/>
                    <a:pt x="183" y="189"/>
                  </a:cubicBezTo>
                  <a:cubicBezTo>
                    <a:pt x="183" y="189"/>
                    <a:pt x="183" y="191"/>
                    <a:pt x="184" y="193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91" y="204"/>
                    <a:pt x="190" y="206"/>
                    <a:pt x="190" y="206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62" y="250"/>
                    <a:pt x="160" y="250"/>
                    <a:pt x="159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6" y="249"/>
                    <a:pt x="145" y="249"/>
                    <a:pt x="145" y="249"/>
                  </a:cubicBezTo>
                  <a:cubicBezTo>
                    <a:pt x="144" y="249"/>
                    <a:pt x="144" y="249"/>
                    <a:pt x="144" y="250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5" y="268"/>
                    <a:pt x="125" y="269"/>
                    <a:pt x="125" y="271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6" y="289"/>
                    <a:pt x="127" y="290"/>
                    <a:pt x="129" y="290"/>
                  </a:cubicBezTo>
                  <a:cubicBezTo>
                    <a:pt x="129" y="290"/>
                    <a:pt x="129" y="290"/>
                    <a:pt x="129" y="290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2" y="287"/>
                    <a:pt x="142" y="285"/>
                    <a:pt x="142" y="285"/>
                  </a:cubicBezTo>
                  <a:cubicBezTo>
                    <a:pt x="141" y="275"/>
                    <a:pt x="141" y="275"/>
                    <a:pt x="141" y="275"/>
                  </a:cubicBezTo>
                  <a:cubicBezTo>
                    <a:pt x="141" y="274"/>
                    <a:pt x="140" y="272"/>
                    <a:pt x="142" y="27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50" y="264"/>
                    <a:pt x="152" y="263"/>
                    <a:pt x="153" y="263"/>
                  </a:cubicBezTo>
                  <a:cubicBezTo>
                    <a:pt x="163" y="264"/>
                    <a:pt x="163" y="264"/>
                    <a:pt x="163" y="264"/>
                  </a:cubicBezTo>
                  <a:cubicBezTo>
                    <a:pt x="164" y="266"/>
                    <a:pt x="165" y="265"/>
                    <a:pt x="165" y="267"/>
                  </a:cubicBezTo>
                  <a:cubicBezTo>
                    <a:pt x="171" y="276"/>
                    <a:pt x="171" y="276"/>
                    <a:pt x="171" y="276"/>
                  </a:cubicBezTo>
                  <a:cubicBezTo>
                    <a:pt x="173" y="277"/>
                    <a:pt x="171" y="279"/>
                    <a:pt x="171" y="279"/>
                  </a:cubicBezTo>
                  <a:cubicBezTo>
                    <a:pt x="169" y="289"/>
                    <a:pt x="169" y="289"/>
                    <a:pt x="169" y="289"/>
                  </a:cubicBezTo>
                  <a:cubicBezTo>
                    <a:pt x="167" y="289"/>
                    <a:pt x="167" y="291"/>
                    <a:pt x="166" y="291"/>
                  </a:cubicBezTo>
                  <a:cubicBezTo>
                    <a:pt x="165" y="292"/>
                    <a:pt x="165" y="292"/>
                    <a:pt x="164" y="292"/>
                  </a:cubicBezTo>
                  <a:cubicBezTo>
                    <a:pt x="157" y="295"/>
                    <a:pt x="157" y="295"/>
                    <a:pt x="157" y="295"/>
                  </a:cubicBezTo>
                  <a:cubicBezTo>
                    <a:pt x="155" y="295"/>
                    <a:pt x="154" y="296"/>
                    <a:pt x="154" y="296"/>
                  </a:cubicBezTo>
                  <a:cubicBezTo>
                    <a:pt x="154" y="296"/>
                    <a:pt x="154" y="296"/>
                    <a:pt x="154" y="297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9"/>
                    <a:pt x="157" y="309"/>
                    <a:pt x="158" y="309"/>
                  </a:cubicBezTo>
                  <a:cubicBezTo>
                    <a:pt x="158" y="309"/>
                    <a:pt x="158" y="309"/>
                    <a:pt x="158" y="309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4"/>
                    <a:pt x="178" y="302"/>
                    <a:pt x="180" y="302"/>
                  </a:cubicBezTo>
                  <a:cubicBezTo>
                    <a:pt x="181" y="298"/>
                    <a:pt x="182" y="295"/>
                    <a:pt x="183" y="292"/>
                  </a:cubicBezTo>
                  <a:cubicBezTo>
                    <a:pt x="187" y="280"/>
                    <a:pt x="188" y="279"/>
                    <a:pt x="188" y="278"/>
                  </a:cubicBezTo>
                  <a:cubicBezTo>
                    <a:pt x="188" y="278"/>
                    <a:pt x="188" y="278"/>
                    <a:pt x="188" y="278"/>
                  </a:cubicBezTo>
                  <a:cubicBezTo>
                    <a:pt x="187" y="277"/>
                    <a:pt x="187" y="275"/>
                    <a:pt x="187" y="274"/>
                  </a:cubicBezTo>
                  <a:cubicBezTo>
                    <a:pt x="180" y="264"/>
                    <a:pt x="180" y="264"/>
                    <a:pt x="180" y="264"/>
                  </a:cubicBezTo>
                  <a:close/>
                  <a:moveTo>
                    <a:pt x="255" y="184"/>
                  </a:moveTo>
                  <a:cubicBezTo>
                    <a:pt x="249" y="167"/>
                    <a:pt x="227" y="135"/>
                    <a:pt x="189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1" y="134"/>
                    <a:pt x="111" y="134"/>
                    <a:pt x="111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61" y="135"/>
                    <a:pt x="38" y="167"/>
                    <a:pt x="33" y="185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8" y="292"/>
                    <a:pt x="48" y="292"/>
                    <a:pt x="48" y="29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19" y="291"/>
                    <a:pt x="119" y="291"/>
                    <a:pt x="119" y="290"/>
                  </a:cubicBezTo>
                  <a:cubicBezTo>
                    <a:pt x="119" y="289"/>
                    <a:pt x="119" y="287"/>
                    <a:pt x="119" y="286"/>
                  </a:cubicBezTo>
                  <a:cubicBezTo>
                    <a:pt x="117" y="272"/>
                    <a:pt x="117" y="272"/>
                    <a:pt x="117" y="272"/>
                  </a:cubicBezTo>
                  <a:cubicBezTo>
                    <a:pt x="116" y="265"/>
                    <a:pt x="119" y="262"/>
                    <a:pt x="121" y="261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37" y="246"/>
                    <a:pt x="137" y="245"/>
                    <a:pt x="138" y="244"/>
                  </a:cubicBezTo>
                  <a:cubicBezTo>
                    <a:pt x="139" y="242"/>
                    <a:pt x="142" y="241"/>
                    <a:pt x="145" y="241"/>
                  </a:cubicBezTo>
                  <a:cubicBezTo>
                    <a:pt x="146" y="241"/>
                    <a:pt x="148" y="241"/>
                    <a:pt x="149" y="242"/>
                  </a:cubicBezTo>
                  <a:cubicBezTo>
                    <a:pt x="157" y="242"/>
                    <a:pt x="157" y="242"/>
                    <a:pt x="157" y="242"/>
                  </a:cubicBezTo>
                  <a:cubicBezTo>
                    <a:pt x="181" y="205"/>
                    <a:pt x="181" y="205"/>
                    <a:pt x="181" y="205"/>
                  </a:cubicBezTo>
                  <a:cubicBezTo>
                    <a:pt x="177" y="196"/>
                    <a:pt x="177" y="196"/>
                    <a:pt x="177" y="196"/>
                  </a:cubicBezTo>
                  <a:cubicBezTo>
                    <a:pt x="176" y="195"/>
                    <a:pt x="176" y="195"/>
                    <a:pt x="176" y="195"/>
                  </a:cubicBezTo>
                  <a:cubicBezTo>
                    <a:pt x="176" y="194"/>
                    <a:pt x="176" y="194"/>
                    <a:pt x="176" y="194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5" y="189"/>
                    <a:pt x="175" y="189"/>
                    <a:pt x="175" y="189"/>
                  </a:cubicBezTo>
                  <a:cubicBezTo>
                    <a:pt x="175" y="187"/>
                    <a:pt x="175" y="187"/>
                    <a:pt x="175" y="187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3" y="162"/>
                    <a:pt x="185" y="158"/>
                    <a:pt x="191" y="156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9" y="149"/>
                    <a:pt x="210" y="149"/>
                    <a:pt x="211" y="149"/>
                  </a:cubicBezTo>
                  <a:cubicBezTo>
                    <a:pt x="214" y="149"/>
                    <a:pt x="217" y="151"/>
                    <a:pt x="218" y="151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2" y="156"/>
                    <a:pt x="222" y="156"/>
                    <a:pt x="222" y="156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5" y="170"/>
                    <a:pt x="225" y="170"/>
                    <a:pt x="225" y="170"/>
                  </a:cubicBezTo>
                  <a:cubicBezTo>
                    <a:pt x="225" y="173"/>
                    <a:pt x="225" y="173"/>
                    <a:pt x="225" y="173"/>
                  </a:cubicBezTo>
                  <a:cubicBezTo>
                    <a:pt x="227" y="172"/>
                    <a:pt x="228" y="171"/>
                    <a:pt x="228" y="171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40" y="169"/>
                    <a:pt x="240" y="169"/>
                    <a:pt x="241" y="169"/>
                  </a:cubicBezTo>
                  <a:cubicBezTo>
                    <a:pt x="246" y="169"/>
                    <a:pt x="250" y="172"/>
                    <a:pt x="250" y="176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8"/>
                    <a:pt x="251" y="178"/>
                    <a:pt x="251" y="178"/>
                  </a:cubicBezTo>
                  <a:cubicBezTo>
                    <a:pt x="251" y="179"/>
                    <a:pt x="251" y="179"/>
                    <a:pt x="251" y="179"/>
                  </a:cubicBezTo>
                  <a:cubicBezTo>
                    <a:pt x="253" y="196"/>
                    <a:pt x="253" y="196"/>
                    <a:pt x="253" y="196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1" y="203"/>
                    <a:pt x="251" y="203"/>
                    <a:pt x="251" y="203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0" y="225"/>
                    <a:pt x="226" y="226"/>
                    <a:pt x="225" y="226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40" y="292"/>
                    <a:pt x="240" y="292"/>
                    <a:pt x="240" y="292"/>
                  </a:cubicBezTo>
                  <a:cubicBezTo>
                    <a:pt x="287" y="292"/>
                    <a:pt x="287" y="292"/>
                    <a:pt x="287" y="292"/>
                  </a:cubicBezTo>
                  <a:lnTo>
                    <a:pt x="255" y="184"/>
                  </a:lnTo>
                  <a:close/>
                  <a:moveTo>
                    <a:pt x="188" y="263"/>
                  </a:moveTo>
                  <a:cubicBezTo>
                    <a:pt x="193" y="269"/>
                    <a:pt x="193" y="269"/>
                    <a:pt x="193" y="269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195" y="277"/>
                    <a:pt x="195" y="277"/>
                    <a:pt x="195" y="277"/>
                  </a:cubicBezTo>
                  <a:cubicBezTo>
                    <a:pt x="196" y="279"/>
                    <a:pt x="196" y="279"/>
                    <a:pt x="196" y="279"/>
                  </a:cubicBezTo>
                  <a:cubicBezTo>
                    <a:pt x="195" y="281"/>
                    <a:pt x="195" y="281"/>
                    <a:pt x="195" y="281"/>
                  </a:cubicBezTo>
                  <a:cubicBezTo>
                    <a:pt x="191" y="292"/>
                    <a:pt x="191" y="292"/>
                    <a:pt x="191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08" y="233"/>
                    <a:pt x="208" y="233"/>
                    <a:pt x="208" y="233"/>
                  </a:cubicBezTo>
                  <a:lnTo>
                    <a:pt x="188" y="26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algn="ctr" defTabSz="914225"/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80900" y="3226788"/>
            <a:ext cx="5508645" cy="845808"/>
            <a:chOff x="3533313" y="3141063"/>
            <a:chExt cx="5508645" cy="845808"/>
          </a:xfrm>
          <a:solidFill>
            <a:srgbClr val="EDC30D"/>
          </a:solidFill>
        </p:grpSpPr>
        <p:sp>
          <p:nvSpPr>
            <p:cNvPr id="41" name="Title 1"/>
            <p:cNvSpPr txBox="1">
              <a:spLocks/>
            </p:cNvSpPr>
            <p:nvPr/>
          </p:nvSpPr>
          <p:spPr>
            <a:xfrm>
              <a:off x="3533313" y="3141063"/>
              <a:ext cx="2444985" cy="845808"/>
            </a:xfrm>
            <a:prstGeom prst="rect">
              <a:avLst/>
            </a:prstGeom>
            <a:grpFill/>
          </p:spPr>
          <p:txBody>
            <a:bodyPr vert="horz" wrap="square" lIns="143407" tIns="89630" rIns="143407" bIns="8963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367">
                <a:spcBef>
                  <a:spcPct val="20000"/>
                </a:spcBef>
                <a:buSzPct val="90000"/>
              </a:pPr>
              <a: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r>
                <a:rPr sz="2400" baseline="300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nd</a:t>
              </a:r>
              <a: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wave</a:t>
              </a:r>
              <a:b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2400" spc="0" dirty="0">
                  <a:solidFill>
                    <a:schemeClr val="tx1"/>
                  </a:solidFill>
                  <a:latin typeface="+mn-lt"/>
                  <a:cs typeface="+mn-cs"/>
                </a:rPr>
                <a:t>Self-service BI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3533314" y="3896341"/>
              <a:ext cx="5508644" cy="58485"/>
            </a:xfrm>
            <a:prstGeom prst="line">
              <a:avLst/>
            </a:prstGeom>
            <a:grpFill/>
            <a:ln w="3175">
              <a:solidFill>
                <a:srgbClr val="EDC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521297" y="5081481"/>
            <a:ext cx="7268248" cy="845808"/>
            <a:chOff x="2026122" y="4995756"/>
            <a:chExt cx="7268248" cy="845808"/>
          </a:xfrm>
        </p:grpSpPr>
        <p:sp>
          <p:nvSpPr>
            <p:cNvPr id="44" name="Title 1"/>
            <p:cNvSpPr txBox="1">
              <a:spLocks/>
            </p:cNvSpPr>
            <p:nvPr/>
          </p:nvSpPr>
          <p:spPr>
            <a:xfrm>
              <a:off x="2026122" y="4995756"/>
              <a:ext cx="2081873" cy="845808"/>
            </a:xfrm>
            <a:prstGeom prst="rect">
              <a:avLst/>
            </a:prstGeom>
            <a:solidFill>
              <a:srgbClr val="EDC30D"/>
            </a:solidFill>
          </p:spPr>
          <p:txBody>
            <a:bodyPr vert="horz" wrap="square" lIns="143407" tIns="89630" rIns="143407" bIns="8963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367">
                <a:spcBef>
                  <a:spcPct val="20000"/>
                </a:spcBef>
                <a:buSzPct val="90000"/>
              </a:pPr>
              <a:r>
                <a:rPr lang="en-US" sz="2400" dirty="0" smtClean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1st wave</a:t>
              </a:r>
              <a: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/>
              </a:r>
              <a:b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2400" spc="0" dirty="0">
                  <a:solidFill>
                    <a:schemeClr val="tx1"/>
                  </a:solidFill>
                  <a:latin typeface="+mn-lt"/>
                  <a:cs typeface="+mn-cs"/>
                </a:rPr>
                <a:t>Technical BI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2026123" y="5743590"/>
              <a:ext cx="7268247" cy="97974"/>
            </a:xfrm>
            <a:prstGeom prst="line">
              <a:avLst/>
            </a:prstGeom>
            <a:ln w="3175">
              <a:solidFill>
                <a:srgbClr val="EDC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040505" y="1372095"/>
            <a:ext cx="3749040" cy="845808"/>
            <a:chOff x="5040505" y="1286370"/>
            <a:chExt cx="3749040" cy="845808"/>
          </a:xfrm>
          <a:solidFill>
            <a:srgbClr val="EDC30D"/>
          </a:solidFill>
        </p:grpSpPr>
        <p:sp>
          <p:nvSpPr>
            <p:cNvPr id="47" name="Title 1"/>
            <p:cNvSpPr txBox="1">
              <a:spLocks/>
            </p:cNvSpPr>
            <p:nvPr/>
          </p:nvSpPr>
          <p:spPr>
            <a:xfrm>
              <a:off x="5040505" y="1286370"/>
              <a:ext cx="1920240" cy="845808"/>
            </a:xfrm>
            <a:prstGeom prst="rect">
              <a:avLst/>
            </a:prstGeom>
            <a:grpFill/>
          </p:spPr>
          <p:txBody>
            <a:bodyPr vert="horz" wrap="square" lIns="143407" tIns="89630" rIns="143407" bIns="8963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367">
                <a:spcBef>
                  <a:spcPct val="20000"/>
                </a:spcBef>
                <a:buSzPct val="90000"/>
              </a:pPr>
              <a:r>
                <a:rPr lang="en-US" sz="2400" dirty="0" smtClean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3rd wave</a:t>
              </a:r>
              <a: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/>
              </a:r>
              <a:br>
                <a:rPr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2400" spc="0" dirty="0" smtClean="0">
                  <a:solidFill>
                    <a:schemeClr val="tx1"/>
                  </a:solidFill>
                  <a:latin typeface="+mn-lt"/>
                  <a:cs typeface="+mn-cs"/>
                </a:rPr>
                <a:t>End user BI</a:t>
              </a:r>
              <a:endParaRPr lang="en-US" sz="2400" spc="0" dirty="0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5040505" y="2046733"/>
              <a:ext cx="3749040" cy="0"/>
            </a:xfrm>
            <a:prstGeom prst="line">
              <a:avLst/>
            </a:prstGeom>
            <a:grpFill/>
            <a:ln w="3175">
              <a:solidFill>
                <a:srgbClr val="EDC30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907" y="6233989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EF975FC-BF4F-4228-B0B0-1DEFEE3DA567}"/>
              </a:ext>
            </a:extLst>
          </p:cNvPr>
          <p:cNvCxnSpPr/>
          <p:nvPr/>
        </p:nvCxnSpPr>
        <p:spPr>
          <a:xfrm>
            <a:off x="8282875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D7E882-A191-4154-B782-B7EF0F64AF87}"/>
              </a:ext>
            </a:extLst>
          </p:cNvPr>
          <p:cNvCxnSpPr/>
          <p:nvPr/>
        </p:nvCxnSpPr>
        <p:spPr>
          <a:xfrm>
            <a:off x="1902353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DD5385-FE02-4616-BB66-C6716C955857}"/>
              </a:ext>
            </a:extLst>
          </p:cNvPr>
          <p:cNvGrpSpPr/>
          <p:nvPr/>
        </p:nvGrpSpPr>
        <p:grpSpPr>
          <a:xfrm>
            <a:off x="1691259" y="4248152"/>
            <a:ext cx="211094" cy="211094"/>
            <a:chOff x="1677812" y="4248152"/>
            <a:chExt cx="211094" cy="2110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C788B2-D4C9-483E-B84B-E4B3E4F7FE5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C504C9-94E1-4D61-887D-B439F903EBB8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9BBDF9-D0D4-4DA3-A26B-FE43E4F32104}"/>
              </a:ext>
            </a:extLst>
          </p:cNvPr>
          <p:cNvCxnSpPr/>
          <p:nvPr/>
        </p:nvCxnSpPr>
        <p:spPr>
          <a:xfrm>
            <a:off x="4050072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0BC80-77DE-458B-9ECC-B8FE42384FD4}"/>
              </a:ext>
            </a:extLst>
          </p:cNvPr>
          <p:cNvGrpSpPr/>
          <p:nvPr/>
        </p:nvGrpSpPr>
        <p:grpSpPr>
          <a:xfrm>
            <a:off x="3869266" y="4248152"/>
            <a:ext cx="211094" cy="211094"/>
            <a:chOff x="3855819" y="4248152"/>
            <a:chExt cx="211094" cy="2110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C05F39-85C8-4314-A202-8D7B560FED7E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A9BA2A-67A9-4F64-B916-9491798156A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3C6AFC-EC16-4CF7-B961-6DBC08032739}"/>
              </a:ext>
            </a:extLst>
          </p:cNvPr>
          <p:cNvCxnSpPr/>
          <p:nvPr/>
        </p:nvCxnSpPr>
        <p:spPr>
          <a:xfrm>
            <a:off x="6167503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43F1F4-6EBE-4DC3-AA58-4D1958CD8E1D}"/>
              </a:ext>
            </a:extLst>
          </p:cNvPr>
          <p:cNvGrpSpPr/>
          <p:nvPr/>
        </p:nvGrpSpPr>
        <p:grpSpPr>
          <a:xfrm>
            <a:off x="5986697" y="4248152"/>
            <a:ext cx="211094" cy="211094"/>
            <a:chOff x="5973250" y="4248152"/>
            <a:chExt cx="211094" cy="2110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CC3F83-2403-4F7D-8ED3-F6A0681A580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80A4CE-7046-423D-B2BA-9FDB76FE5A36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9177D2-AE0E-49A7-8D2A-CBA97127106C}"/>
              </a:ext>
            </a:extLst>
          </p:cNvPr>
          <p:cNvGrpSpPr/>
          <p:nvPr/>
        </p:nvGrpSpPr>
        <p:grpSpPr>
          <a:xfrm>
            <a:off x="8131704" y="4248152"/>
            <a:ext cx="211094" cy="211094"/>
            <a:chOff x="8118257" y="4248152"/>
            <a:chExt cx="211094" cy="2110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B0CE1E-4E36-4450-AA90-00F9D8FD7840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20D1EF-0625-4250-876A-8C72F262238A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719237-0A17-4D6B-B2A0-3C8D9ED3BF42}"/>
              </a:ext>
            </a:extLst>
          </p:cNvPr>
          <p:cNvGrpSpPr/>
          <p:nvPr/>
        </p:nvGrpSpPr>
        <p:grpSpPr>
          <a:xfrm>
            <a:off x="10247076" y="4248152"/>
            <a:ext cx="211094" cy="211094"/>
            <a:chOff x="10233629" y="4248152"/>
            <a:chExt cx="211094" cy="21109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419626C-374F-47EF-8717-82FA45B93031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54DAE1-7306-4B2A-A4CA-71452C011939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85BFEF-CB97-49C3-9C81-18C3527FA085}"/>
              </a:ext>
            </a:extLst>
          </p:cNvPr>
          <p:cNvSpPr txBox="1"/>
          <p:nvPr/>
        </p:nvSpPr>
        <p:spPr>
          <a:xfrm>
            <a:off x="2423885" y="176472"/>
            <a:ext cx="734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POWERBI PROGRESS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4AE8D1-23F3-44BD-9D9E-9538319D1AC8}"/>
              </a:ext>
            </a:extLst>
          </p:cNvPr>
          <p:cNvSpPr txBox="1"/>
          <p:nvPr/>
        </p:nvSpPr>
        <p:spPr>
          <a:xfrm>
            <a:off x="2185096" y="908296"/>
            <a:ext cx="7821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HOW THIS ALL STARTED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A8BC6-4912-4C64-8428-F48E86C6D9D8}"/>
              </a:ext>
            </a:extLst>
          </p:cNvPr>
          <p:cNvGrpSpPr/>
          <p:nvPr/>
        </p:nvGrpSpPr>
        <p:grpSpPr>
          <a:xfrm>
            <a:off x="646873" y="4872602"/>
            <a:ext cx="2289049" cy="548656"/>
            <a:chOff x="1514240" y="4816886"/>
            <a:chExt cx="2289049" cy="54865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CFD527-8E24-48A6-AA80-4F6D97B59AE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Invention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ADB6A3-9227-437A-882E-E14C7EA2FDD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PowerBI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service started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0E36C5F-62F8-4BFF-B2B0-1EFBEC3A6CEF}"/>
              </a:ext>
            </a:extLst>
          </p:cNvPr>
          <p:cNvSpPr txBox="1"/>
          <p:nvPr/>
        </p:nvSpPr>
        <p:spPr>
          <a:xfrm>
            <a:off x="646873" y="4439601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2014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0FDA880-3CE5-4216-9AD0-E3B2433D4283}"/>
              </a:ext>
            </a:extLst>
          </p:cNvPr>
          <p:cNvGrpSpPr/>
          <p:nvPr/>
        </p:nvGrpSpPr>
        <p:grpSpPr>
          <a:xfrm>
            <a:off x="2835783" y="4872602"/>
            <a:ext cx="2289049" cy="733322"/>
            <a:chOff x="1514240" y="4816886"/>
            <a:chExt cx="2289049" cy="73332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BCDC1B9-052C-4632-93C4-363E17E42BB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Speculation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99EA510-A7AF-45EE-977B-2587C8A66E5F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PowerBI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under tremendous speculation by developers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55EFA10-A1E0-4D49-89BC-85B23D4D4FBF}"/>
              </a:ext>
            </a:extLst>
          </p:cNvPr>
          <p:cNvSpPr txBox="1"/>
          <p:nvPr/>
        </p:nvSpPr>
        <p:spPr>
          <a:xfrm>
            <a:off x="2835783" y="4439601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2015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6E1DC2E-696C-485B-A40D-51EC5668F300}"/>
              </a:ext>
            </a:extLst>
          </p:cNvPr>
          <p:cNvGrpSpPr/>
          <p:nvPr/>
        </p:nvGrpSpPr>
        <p:grpSpPr>
          <a:xfrm>
            <a:off x="4964922" y="4872602"/>
            <a:ext cx="2289049" cy="733322"/>
            <a:chOff x="1514240" y="4816886"/>
            <a:chExt cx="2289049" cy="733322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CCA10B-4DCF-4D36-9411-6B4E39515AA4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DEATH FACE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68E93B0-5882-4CEE-89D7-784474C46033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Tableau and </a:t>
              </a:r>
              <a:r>
                <a:rPr 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Qlik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took over </a:t>
              </a:r>
              <a:r>
                <a:rPr 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PowerBI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9CB66F02-6EFD-4BC0-B7E0-C0F9C05A68A8}"/>
              </a:ext>
            </a:extLst>
          </p:cNvPr>
          <p:cNvSpPr txBox="1"/>
          <p:nvPr/>
        </p:nvSpPr>
        <p:spPr>
          <a:xfrm>
            <a:off x="4964922" y="4439601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2016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3AB57A2-1D9F-45ED-B795-3155880060DD}"/>
              </a:ext>
            </a:extLst>
          </p:cNvPr>
          <p:cNvGrpSpPr/>
          <p:nvPr/>
        </p:nvGrpSpPr>
        <p:grpSpPr>
          <a:xfrm>
            <a:off x="7091745" y="4872602"/>
            <a:ext cx="2289049" cy="733322"/>
            <a:chOff x="1514240" y="4816886"/>
            <a:chExt cx="2289049" cy="733322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D602925-8B18-4706-95B6-ACE212F27A38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WINNER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4988285-E901-4CAD-AF2F-936F6A190F71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DEVELOPERS, MARKETERES WORKED HARD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62C7EBD-C271-4476-931E-4D045A083C8F}"/>
              </a:ext>
            </a:extLst>
          </p:cNvPr>
          <p:cNvSpPr txBox="1"/>
          <p:nvPr/>
        </p:nvSpPr>
        <p:spPr>
          <a:xfrm>
            <a:off x="7091745" y="4439601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2017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9B0ED71-508A-47D7-85A3-E5122186E722}"/>
              </a:ext>
            </a:extLst>
          </p:cNvPr>
          <p:cNvGrpSpPr/>
          <p:nvPr/>
        </p:nvGrpSpPr>
        <p:grpSpPr>
          <a:xfrm>
            <a:off x="9220531" y="4872602"/>
            <a:ext cx="2289049" cy="733322"/>
            <a:chOff x="1514240" y="4816886"/>
            <a:chExt cx="2289049" cy="733322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3065082-4479-4E1C-9B49-FD5D0B73DF22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LEADING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9D8BE9C-63F7-4B62-87F8-365EF5787D7E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POWERBI IS THE SOLUTION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DBF9EB3A-4AD3-4CAC-8D74-6AEA4B78D4E6}"/>
              </a:ext>
            </a:extLst>
          </p:cNvPr>
          <p:cNvSpPr txBox="1"/>
          <p:nvPr/>
        </p:nvSpPr>
        <p:spPr>
          <a:xfrm>
            <a:off x="9220531" y="4439601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2018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9CAC3C-85C0-424D-88BA-C91646C45131}"/>
              </a:ext>
            </a:extLst>
          </p:cNvPr>
          <p:cNvGrpSpPr/>
          <p:nvPr/>
        </p:nvGrpSpPr>
        <p:grpSpPr>
          <a:xfrm>
            <a:off x="1153557" y="2486360"/>
            <a:ext cx="1275682" cy="1275682"/>
            <a:chOff x="1140110" y="2486360"/>
            <a:chExt cx="1275682" cy="1275682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8F41E237-DA71-4E2E-B9FB-5E6268A60209}"/>
                </a:ext>
              </a:extLst>
            </p:cNvPr>
            <p:cNvSpPr/>
            <p:nvPr/>
          </p:nvSpPr>
          <p:spPr>
            <a:xfrm rot="8100000">
              <a:off x="114011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E6492E-6F2E-42DA-8BF5-8E10ACC940B6}"/>
                </a:ext>
              </a:extLst>
            </p:cNvPr>
            <p:cNvSpPr/>
            <p:nvPr/>
          </p:nvSpPr>
          <p:spPr>
            <a:xfrm>
              <a:off x="133445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CFB61F-1DD6-4F6E-95FA-EDD1FEAA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467" y="2811877"/>
              <a:ext cx="597818" cy="59781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37DEDD-0D06-4F2B-BAA0-C6AF7877F2C0}"/>
              </a:ext>
            </a:extLst>
          </p:cNvPr>
          <p:cNvGrpSpPr/>
          <p:nvPr/>
        </p:nvGrpSpPr>
        <p:grpSpPr>
          <a:xfrm>
            <a:off x="3332877" y="2486360"/>
            <a:ext cx="1275682" cy="1275682"/>
            <a:chOff x="3319430" y="2486360"/>
            <a:chExt cx="1275682" cy="1275682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1CA5BC31-17A5-4233-9105-915DBBEE9B6B}"/>
                </a:ext>
              </a:extLst>
            </p:cNvPr>
            <p:cNvSpPr/>
            <p:nvPr/>
          </p:nvSpPr>
          <p:spPr>
            <a:xfrm rot="8100000">
              <a:off x="331943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97A5E8-6CC5-4684-B76E-21A4BEE8212F}"/>
                </a:ext>
              </a:extLst>
            </p:cNvPr>
            <p:cNvSpPr/>
            <p:nvPr/>
          </p:nvSpPr>
          <p:spPr>
            <a:xfrm>
              <a:off x="351377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EF515-FF96-40DA-B20A-A8844352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362" y="2811877"/>
              <a:ext cx="597818" cy="59781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775085-3529-43FE-A492-7CDEC133C63A}"/>
              </a:ext>
            </a:extLst>
          </p:cNvPr>
          <p:cNvGrpSpPr/>
          <p:nvPr/>
        </p:nvGrpSpPr>
        <p:grpSpPr>
          <a:xfrm>
            <a:off x="9709192" y="2486360"/>
            <a:ext cx="1275682" cy="1275682"/>
            <a:chOff x="9695745" y="2486360"/>
            <a:chExt cx="1275682" cy="1275682"/>
          </a:xfrm>
        </p:grpSpPr>
        <p:sp>
          <p:nvSpPr>
            <p:cNvPr id="52" name="Teardrop 51">
              <a:extLst>
                <a:ext uri="{FF2B5EF4-FFF2-40B4-BE49-F238E27FC236}">
                  <a16:creationId xmlns:a16="http://schemas.microsoft.com/office/drawing/2014/main" id="{71572BA2-90F9-4248-827B-F8EC61074477}"/>
                </a:ext>
              </a:extLst>
            </p:cNvPr>
            <p:cNvSpPr/>
            <p:nvPr/>
          </p:nvSpPr>
          <p:spPr>
            <a:xfrm rot="8100000">
              <a:off x="9695745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0B3DC9-837A-471D-A7B9-733D4F909D42}"/>
                </a:ext>
              </a:extLst>
            </p:cNvPr>
            <p:cNvSpPr/>
            <p:nvPr/>
          </p:nvSpPr>
          <p:spPr>
            <a:xfrm>
              <a:off x="9890094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AB8467-CD93-451D-B717-95579519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677" y="2822274"/>
              <a:ext cx="597818" cy="5978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DB59512-5E0D-43C4-8046-65A519D8A4D1}"/>
              </a:ext>
            </a:extLst>
          </p:cNvPr>
          <p:cNvGrpSpPr/>
          <p:nvPr/>
        </p:nvGrpSpPr>
        <p:grpSpPr>
          <a:xfrm>
            <a:off x="5443618" y="2486360"/>
            <a:ext cx="1275682" cy="1275682"/>
            <a:chOff x="5430171" y="2486360"/>
            <a:chExt cx="1275682" cy="1275682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686DFF7-23C8-4A91-B5D0-AEFE1B477FCB}"/>
                </a:ext>
              </a:extLst>
            </p:cNvPr>
            <p:cNvSpPr/>
            <p:nvPr/>
          </p:nvSpPr>
          <p:spPr>
            <a:xfrm rot="8100000">
              <a:off x="5430171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DC3AB2-0558-4F3F-A298-A02448E2E407}"/>
                </a:ext>
              </a:extLst>
            </p:cNvPr>
            <p:cNvSpPr/>
            <p:nvPr/>
          </p:nvSpPr>
          <p:spPr>
            <a:xfrm>
              <a:off x="5624520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917A88-29BA-48D7-9282-E043F1D30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103" y="2822274"/>
              <a:ext cx="597818" cy="59781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9A7082-3886-4000-A9B3-1CE68811D695}"/>
              </a:ext>
            </a:extLst>
          </p:cNvPr>
          <p:cNvGrpSpPr/>
          <p:nvPr/>
        </p:nvGrpSpPr>
        <p:grpSpPr>
          <a:xfrm>
            <a:off x="7593820" y="2486360"/>
            <a:ext cx="1275682" cy="1275682"/>
            <a:chOff x="7580373" y="2486360"/>
            <a:chExt cx="1275682" cy="1275682"/>
          </a:xfrm>
        </p:grpSpPr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B8C5BD0E-4DBA-4649-94EB-FD5BD13A0A14}"/>
                </a:ext>
              </a:extLst>
            </p:cNvPr>
            <p:cNvSpPr/>
            <p:nvPr/>
          </p:nvSpPr>
          <p:spPr>
            <a:xfrm rot="8100000">
              <a:off x="7580373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89A5E2-94B3-46A8-AB58-A991BF9A9149}"/>
                </a:ext>
              </a:extLst>
            </p:cNvPr>
            <p:cNvSpPr/>
            <p:nvPr/>
          </p:nvSpPr>
          <p:spPr>
            <a:xfrm>
              <a:off x="7774722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B50026-729B-4C78-BBCE-58785864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426" y="2811877"/>
              <a:ext cx="600416" cy="600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8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7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25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25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75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9" grpId="0"/>
      <p:bldP spid="123" grpId="0"/>
      <p:bldP spid="127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72" y="416637"/>
            <a:ext cx="8640381" cy="5820587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 bwMode="auto">
          <a:xfrm>
            <a:off x="-1" y="128589"/>
            <a:ext cx="3587019" cy="6729412"/>
          </a:xfrm>
          <a:prstGeom prst="downArrow">
            <a:avLst/>
          </a:prstGeom>
          <a:solidFill>
            <a:srgbClr val="FFE285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7325" y="342900"/>
            <a:ext cx="828675" cy="61524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</a:t>
            </a:r>
            <a:endParaRPr lang="en-GB" sz="4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0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42" y="6356350"/>
            <a:ext cx="1316850" cy="451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62333"/>
            <a:ext cx="9485714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B Product Families 2013">
  <a:themeElements>
    <a:clrScheme name="Custom 4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DC3C00"/>
      </a:accent1>
      <a:accent2>
        <a:srgbClr val="FF8C00"/>
      </a:accent2>
      <a:accent3>
        <a:srgbClr val="0072C6"/>
      </a:accent3>
      <a:accent4>
        <a:srgbClr val="008272"/>
      </a:accent4>
      <a:accent5>
        <a:srgbClr val="68217A"/>
      </a:accent5>
      <a:accent6>
        <a:srgbClr val="00BCF2"/>
      </a:accent6>
      <a:hlink>
        <a:srgbClr val="D2D2D2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DAB7D18-9A9C-442A-B50E-F6F6DCC92343}" vid="{626FD01B-D220-44C7-964F-5ACF063E0159}"/>
    </a:ext>
  </a:extLst>
</a:theme>
</file>

<file path=ppt/theme/theme10.xml><?xml version="1.0" encoding="utf-8"?>
<a:theme xmlns:a="http://schemas.openxmlformats.org/drawingml/2006/main" name="2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1.xml><?xml version="1.0" encoding="utf-8"?>
<a:theme xmlns:a="http://schemas.openxmlformats.org/drawingml/2006/main" name="5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2.xml><?xml version="1.0" encoding="utf-8"?>
<a:theme xmlns:a="http://schemas.openxmlformats.org/drawingml/2006/main" name="3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2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E49EA6DA-94D8-45DC-A9F2-0C4322309D29}" vid="{B53B337B-29AC-4FFD-92F8-9CB5DFE2CCB6}"/>
    </a:ext>
  </a:extLst>
</a:theme>
</file>

<file path=ppt/theme/theme4.xml><?xml version="1.0" encoding="utf-8"?>
<a:theme xmlns:a="http://schemas.openxmlformats.org/drawingml/2006/main" name="3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6.xml><?xml version="1.0" encoding="utf-8"?>
<a:theme xmlns:a="http://schemas.openxmlformats.org/drawingml/2006/main" name="3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8.xml><?xml version="1.0" encoding="utf-8"?>
<a:theme xmlns:a="http://schemas.openxmlformats.org/drawingml/2006/main" name="4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9.xml><?xml version="1.0" encoding="utf-8"?>
<a:theme xmlns:a="http://schemas.openxmlformats.org/drawingml/2006/main" name="4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This is a level 200 deck that outlines the Power BI capabilities. It is a more detailed deck that accompanies the level 100 Power BI launch deck. It is intended to complement the Power BI IT Pro Level 200 Deck.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technical presentations</TermName>
          <TermId xmlns="http://schemas.microsoft.com/office/infopath/2007/PartnerControls">83a894cf-702b-47fc-aba5-41bd10dc1e75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Owner xmlns="230e9df3-be65-4c73-a93b-d1236ebd677e">
      <UserInfo>
        <DisplayName>Sanjay Soni</DisplayName>
        <AccountId>20060</AccountId>
        <AccountType/>
      </UserInfo>
    </Owner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2016-08-08T07:00:00+00:00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Marketing</TermName>
          <TermId xmlns="http://schemas.microsoft.com/office/infopath/2007/PartnerControls">bb7921b3-c1d8-4da4-b894-8b6075d9546d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ApplyWorkflowRules xmlns="ad820760-4664-4be3-bee2-f8b9a6708b4c">No</ApplyWorkflowRules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Domain</TermName>
          <TermId xmlns="http://schemas.microsoft.com/office/infopath/2007/PartnerControls">0c0f1824-39dc-4b26-8c74-eff4364b812b</TermId>
        </TermInfo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</Terms>
    </eb54ac91059940029a3cc8a4ff5af673>
    <PublishingPageContent xmlns="http://schemas.microsoft.com/sharepoint/v3" xsi:nil="true"/>
    <MediaTitle xmlns="ad820760-4664-4be3-bee2-f8b9a6708b4c" xsi:nil="true"/>
    <IconOverlay xmlns="http://schemas.microsoft.com/sharepoint/v4" xsi:nil="true"/>
    <ef109fd36bcf4bcd9dd945731030600b xmlns="230e9df3-be65-4c73-a93b-d1236ebd677e">
      <Terms xmlns="http://schemas.microsoft.com/office/infopath/2007/PartnerControls"/>
    </ef109fd36bcf4bcd9dd945731030600b>
    <PublishDate xmlns="ad820760-4664-4be3-bee2-f8b9a6708b4c" xsi:nil="true"/>
    <LCA_x0020_Approved xmlns="230e9df3-be65-4c73-a93b-d1236ebd677e">
      <UserInfo>
        <DisplayName/>
        <AccountId xsi:nil="true"/>
        <AccountType/>
      </UserInfo>
    </LCA_x0020_Approved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</TermName>
          <TermId xmlns="http://schemas.microsoft.com/office/infopath/2007/PartnerControls">261ba873-f3ab-420e-96d6-e3004596a551</TermId>
        </TermInfo>
        <TermInfo xmlns="http://schemas.microsoft.com/office/infopath/2007/PartnerControls">
          <TermName xmlns="http://schemas.microsoft.com/office/infopath/2007/PartnerControls">Microsoft SQL Server Business Intelligence</TermName>
          <TermId xmlns="http://schemas.microsoft.com/office/infopath/2007/PartnerControls">9ffb7045-1f1b-41c0-987f-ffdc7c6f53c0</TermId>
        </TermInfo>
      </Terms>
    </bf80e81150e248c48aa8cffdf0021a1f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http://infopedia/kc02/media/Thumbnails/SQL Server Domain/KC02-23-74586/Power BI Capability Deck L200.png</Url>
      <Description>/kc02/media/Thumbnails/SQL Server Domain/KC02-23-74586/Power BI Capability Deck L200.png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business intelligence</TermName>
          <TermId xmlns="http://schemas.microsoft.com/office/infopath/2007/PartnerControls">e1f9659f-bde9-4479-81f9-2bc6e8ec0057</TermId>
        </TermInfo>
      </Terms>
    </i0d941ee1e744ffea7aeee9924c91cbb>
    <PublishingExpirationDate xmlns="http://schemas.microsoft.com/sharepoint/v3" xsi:nil="true"/>
    <RoutingRuleDescription xmlns="http://schemas.microsoft.com/sharepoint/v3" xsi:nil="true"/>
    <DocumentSetKcId xmlns="ad820760-4664-4be3-bee2-f8b9a6708b4c">74586</DocumentSetKcId>
    <CoOwner xmlns="ad820760-4664-4be3-bee2-f8b9a6708b4c">
      <UserInfo>
        <DisplayName>i:0#.w|redmond\meeryan</DisplayName>
        <AccountId>6624</AccountId>
        <AccountType/>
      </UserInfo>
      <UserInfo>
        <DisplayName>i:0#.w|redmond\v-anmarv</DisplayName>
        <AccountId>62976</AccountId>
        <AccountType/>
      </UserInfo>
      <UserInfo>
        <DisplayName>i:0#.w|redmond\chrisper</DisplayName>
        <AccountId>49210</AccountId>
        <AccountType/>
      </UserInfo>
    </CoOwner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TaxCatchAll xmlns="230e9df3-be65-4c73-a93b-d1236ebd677e">
      <Value>31</Value>
      <Value>13</Value>
      <Value>216</Value>
      <Value>311</Value>
      <Value>262</Value>
      <Value>762</Value>
      <Value>566</Value>
      <Value>156</Value>
      <Value>2324</Value>
    </TaxCatchAll>
    <mb88723863e1404388ba3733387d48df xmlns="230e9df3-be65-4c73-a93b-d1236ebd677e">
      <Terms xmlns="http://schemas.microsoft.com/office/infopath/2007/PartnerControls"/>
    </mb88723863e1404388ba3733387d48df>
    <b1337ea954344dcfb0425a10eee4daa8 xmlns="ad820760-4664-4be3-bee2-f8b9a6708b4c">
      <Terms xmlns="http://schemas.microsoft.com/office/infopath/2007/PartnerControls"/>
    </b1337ea954344dcfb0425a10eee4daa8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KC02-23-74598</_dlc_DocId>
    <_dlc_DocIdUrl xmlns="230e9df3-be65-4c73-a93b-d1236ebd677e">
      <Url>http://infopedia/kc02/docstore/_layouts/DocIdRedir.aspx?ID=KC02-23-74598</Url>
      <Description>KC02-23-74598</Description>
    </_dlc_DocIdUrl>
    <AverageRating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e385fb40-52d4-4fae-9c5b-3e8ff8a5878e" ContentTypeId="0x0101000E4CB7077FEE4FF7AE86D4A500EEC78003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KCDoc" ma:contentTypeID="0x0101000E4CB7077FEE4FF7AE86D4A500EEC7800300C6CD36C6B4DAA64EAACFCCF5D9298AA000B09CC05C6355444CB49B4B62F83D23B8" ma:contentTypeVersion="43" ma:contentTypeDescription="" ma:contentTypeScope="" ma:versionID="529c3d1a1ff7547e8cab9af9dc74631e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ad820760-4664-4be3-bee2-f8b9a6708b4c" xmlns:ns4="http://schemas.microsoft.com/sharepoint/v4" targetNamespace="http://schemas.microsoft.com/office/2006/metadata/properties" ma:root="true" ma:fieldsID="d263f6792e3b868d0f42c9b986651ab9" ns1:_="" ns2:_="" ns3:_="" ns4:_="">
    <xsd:import namespace="http://schemas.microsoft.com/sharepoint/v3"/>
    <xsd:import namespace="230e9df3-be65-4c73-a93b-d1236ebd677e"/>
    <xsd:import namespace="ad820760-4664-4be3-bee2-f8b9a6708b4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3:PublishDate" minOccurs="0"/>
                <xsd:element ref="ns1:PublishingExpirationDate" minOccurs="0"/>
                <xsd:element ref="ns1:AverageRating" minOccurs="0"/>
                <xsd:element ref="ns2:Thumbnail1" minOccurs="0"/>
                <xsd:element ref="ns1:PublishingPageContent" minOccurs="0"/>
                <xsd:element ref="ns1:RatingCount" minOccurs="0"/>
                <xsd:element ref="ns2:Owner" minOccurs="0"/>
                <xsd:element ref="ns2:LCA_x0020_Approved" minOccurs="0"/>
                <xsd:element ref="ns2:Expire_x0020_Review" minOccurs="0"/>
                <xsd:element ref="ns3:DocumentSetKcId" minOccurs="0"/>
                <xsd:element ref="ns3:CoOwner" minOccurs="0"/>
                <xsd:element ref="ns3:MediaTitle" minOccurs="0"/>
                <xsd:element ref="ns2:hd9637eefc984b85b6097c6374e15725" minOccurs="0"/>
                <xsd:element ref="ns2:l3c3ea61849e4288a8acc49bb5388e8c" minOccurs="0"/>
                <xsd:element ref="ns1:RoutingRuleDescription" minOccurs="0"/>
                <xsd:element ref="ns2:i0d941ee1e744ffea7aeee9924c91cbb" minOccurs="0"/>
                <xsd:element ref="ns2:TaxCatchAllLabel" minOccurs="0"/>
                <xsd:element ref="ns2:k21a64daf20d4502b2796a1c6b8ce6c8" minOccurs="0"/>
                <xsd:element ref="ns2:TaxCatchAll" minOccurs="0"/>
                <xsd:element ref="ns2:ef109fd36bcf4bcd9dd945731030600b" minOccurs="0"/>
                <xsd:element ref="ns2:mb88723863e1404388ba3733387d48df" minOccurs="0"/>
                <xsd:element ref="ns2:kf34bcdc8fc34e479d3f94c6210e8e27" minOccurs="0"/>
                <xsd:element ref="ns2:_dlc_DocIdUrl" minOccurs="0"/>
                <xsd:element ref="ns2:ec5b2ad5c27b45fb8a00a1f27c7ce1ae" minOccurs="0"/>
                <xsd:element ref="ns2:_dlc_DocIdPersistId" minOccurs="0"/>
                <xsd:element ref="ns2:b60f8d2dbb984f349d80d8196897f4d3" minOccurs="0"/>
                <xsd:element ref="ns2:ConfidentialityTaxHTField0" minOccurs="0"/>
                <xsd:element ref="ns3:ApplyWorkflowRules" minOccurs="0"/>
                <xsd:element ref="ns2:k20e0dfa74bf4e44818db03027b0ccd8" minOccurs="0"/>
                <xsd:element ref="ns2:eb54ac91059940029a3cc8a4ff5af673" minOccurs="0"/>
                <xsd:element ref="ns2:i1b478372f814787abd313030b81fcb2" minOccurs="0"/>
                <xsd:element ref="ns4:IconOverlay" minOccurs="0"/>
                <xsd:element ref="ns2:TaxKeywordTaxHTField" minOccurs="0"/>
                <xsd:element ref="ns2:od9986d31974458fb3007746ec0bce5f" minOccurs="0"/>
                <xsd:element ref="ns2:m6c7b4717b6346e6a075a59dd47eac69" minOccurs="0"/>
                <xsd:element ref="ns2:_dlc_DocId" minOccurs="0"/>
                <xsd:element ref="ns3:b1337ea954344dcfb0425a10eee4daa8" minOccurs="0"/>
                <xsd:element ref="ns2:bf80e81150e248c48aa8cffdf0021a1f" minOccurs="0"/>
                <xsd:element ref="ns2:m6d26e40ac264097a006193f92232e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ExpirationDate" ma:index="4" nillable="true" ma:displayName="Scheduling End Date" ma:internalName="PublishingExpirationDate">
      <xsd:simpleType>
        <xsd:restriction base="dms:Unknown"/>
      </xsd:simpleType>
    </xsd:element>
    <xsd:element name="AverageRating" ma:index="5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PublishingPageContent" ma:index="13" nillable="true" ma:displayName="Page Content" ma:internalName="PublishingPageContent">
      <xsd:simpleType>
        <xsd:restriction base="dms:Unknown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outingRuleDescription" ma:index="36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Description" ma:description="Alternate description for documents that can be used for display." ma:internalName="DocumentDescription">
      <xsd:simpleType>
        <xsd:restriction base="dms:Note"/>
      </xsd:simpleType>
    </xsd:element>
    <xsd:element name="Thumbnail1" ma:index="12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wner" ma:index="17" nillable="true" ma:displayName="Owner" ma:description="Must be an FTE" ma:indexed="true" ma:list="UserInfo" ma:SharePointGroup="0" ma:internalName="Owner" ma:readOnly="false" ma:showField="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A_x0020_Approved" ma:index="23" nillable="true" ma:displayName="LCA Approved" ma:description="This field is for the name of the person from LCA that reviewed and approved the content." ma:list="UserInfo" ma:SharePointGroup="0" ma:internalName="LCA_x0020_Approved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28" nillable="true" ma:displayName="Expiration" ma:format="DateOnly" ma:indexed="true" ma:internalName="Expire_x0020_Review" ma:readOnly="false">
      <xsd:simpleType>
        <xsd:restriction base="dms:DateTime"/>
      </xsd:simpleType>
    </xsd:element>
    <xsd:element name="hd9637eefc984b85b6097c6374e15725" ma:index="3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35" nillable="true" ma:taxonomy="true" ma:internalName="l3c3ea61849e4288a8acc49bb5388e8c" ma:taxonomyFieldName="Groups" ma:displayName="SMSG Groups" ma:readOnly="false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37" nillable="true" ma:taxonomy="true" ma:internalName="i0d941ee1e744ffea7aeee9924c91cbb" ma:taxonomyFieldName="BusinessArchitecture" ma:displayName="SMSG Business Architecture" ma:readOnly="fals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TaxCatchAllLabel" ma:index="38" nillable="true" ma:displayName="Taxonomy Catch All Column1" ma:hidden="true" ma:list="{341bdb36-d19b-4bce-9fa6-6145346cf024}" ma:internalName="TaxCatchAllLabel" ma:readOnly="true" ma:showField="CatchAllDataLabel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1a64daf20d4502b2796a1c6b8ce6c8" ma:index="40" nillable="true" ma:taxonomy="true" ma:internalName="k21a64daf20d4502b2796a1c6b8ce6c8" ma:taxonomyFieldName="Industries" ma:displayName="SMSG Industries" ma:readOnly="false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TaxCatchAll" ma:index="41" nillable="true" ma:displayName="Taxonomy Catch All Column" ma:hidden="true" ma:list="{341bdb36-d19b-4bce-9fa6-6145346cf024}" ma:internalName="TaxCatchAll" ma:showField="CatchAllData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f109fd36bcf4bcd9dd945731030600b" ma:index="42" nillable="true" ma:taxonomy="true" ma:internalName="ef109fd36bcf4bcd9dd945731030600b" ma:taxonomyFieldName="Region" ma:displayName="SMSG Region" ma:readOnly="false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3" nillable="true" ma:taxonomy="true" ma:internalName="mb88723863e1404388ba3733387d48df" ma:taxonomyFieldName="Audiences" ma:displayName="SMSG Customer Audiences" ma:readOnly="false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44" nillable="true" ma:taxonomy="true" ma:internalName="kf34bcdc8fc34e479d3f94c6210e8e27" ma:taxonomyFieldName="Competitors" ma:displayName="SMSG Competition" ma:readOnly="false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_dlc_DocIdUrl" ma:index="4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5b2ad5c27b45fb8a00a1f27c7ce1ae" ma:index="46" nillable="true" ma:taxonomy="true" ma:internalName="ec5b2ad5c27b45fb8a00a1f27c7ce1ae" ma:taxonomyFieldName="Partners" ma:displayName="SMSG Partners" ma:readOnly="false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_dlc_DocIdPersistId" ma:index="4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60f8d2dbb984f349d80d8196897f4d3" ma:index="48" nillable="true" ma:taxonomy="true" ma:internalName="b60f8d2dbb984f349d80d8196897f4d3" ma:taxonomyFieldName="Roles" ma:displayName="SMSG Roles" ma:readOnly="false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49" nillable="true" ma:taxonomy="true" ma:internalName="ConfidentialityTaxHTField0" ma:taxonomyFieldName="Confidentiality" ma:displayName="Confidentiality" ma:indexed="true" ma:readOnly="false" ma:default="1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51" nillable="true" ma:taxonomy="true" ma:internalName="k20e0dfa74bf4e44818db03027b0ccd8" ma:taxonomyFieldName="Segments" ma:displayName="SMSG Customer Segments" ma:readOnly="false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53" nillable="true" ma:taxonomy="true" ma:internalName="eb54ac91059940029a3cc8a4ff5af673" ma:taxonomyFieldName="SMSGDomain" ma:displayName="SMSG Domain" ma:readOnly="false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54" nillable="true" ma:taxonomy="true" ma:internalName="i1b478372f814787abd313030b81fcb2" ma:taxonomyFieldName="ActivitiesAndPrograms" ma:displayName="SMSG Activities &amp; Programs" ma:readOnly="false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TaxKeywordTaxHTField" ma:index="58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od9986d31974458fb3007746ec0bce5f" ma:index="59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60" nillable="true" ma:taxonomy="true" ma:internalName="m6c7b4717b6346e6a075a59dd47eac69" ma:taxonomyFieldName="Topics" ma:displayName="SMSG Topics" ma:readOnly="false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_dlc_DocId" ma:index="61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5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66" nillable="true" ma:taxonomy="true" ma:internalName="m6d26e40ac264097a006193f92232ece" ma:taxonomyFieldName="TechnicalLevel" ma:displayName="Technical Level" ma:readOnly="false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20760-4664-4be3-bee2-f8b9a6708b4c" elementFormDefault="qualified">
    <xsd:import namespace="http://schemas.microsoft.com/office/2006/documentManagement/types"/>
    <xsd:import namespace="http://schemas.microsoft.com/office/infopath/2007/PartnerControls"/>
    <xsd:element name="PublishDate" ma:index="3" nillable="true" ma:displayName="PublishDate" ma:description="Used in Blog Posts and documents." ma:format="DateOnly" ma:indexed="true" ma:internalName="PublishDate">
      <xsd:simpleType>
        <xsd:restriction base="dms:DateTime"/>
      </xsd:simpleType>
    </xsd:element>
    <xsd:element name="DocumentSetKcId" ma:index="31" nillable="true" ma:displayName="DocumentSetKcId" ma:description="Custom Column used to capture Document ID to share with DocumentSet Contents" ma:indexed="true" ma:internalName="DocumentSetKcId" ma:readOnly="false">
      <xsd:simpleType>
        <xsd:restriction base="dms:Text">
          <xsd:maxLength value="255"/>
        </xsd:restriction>
      </xsd:simpleType>
    </xsd:element>
    <xsd:element name="CoOwner" ma:index="32" nillable="true" ma:displayName="Co-Owner" ma:description="Co-Owner" ma:list="UserInfo" ma:SharePointGroup="0" ma:internalName="CoOwner" ma:readOnly="false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Title" ma:index="33" nillable="true" ma:displayName="BlogPostID" ma:description="Blog Post ID to link documents on the blog post." ma:internalName="MediaTitle" ma:readOnly="false">
      <xsd:simpleType>
        <xsd:restriction base="dms:Text">
          <xsd:maxLength value="255"/>
        </xsd:restriction>
      </xsd:simpleType>
    </xsd:element>
    <xsd:element name="ApplyWorkflowRules" ma:index="50" nillable="true" ma:displayName="ApplyWorkflowRules" ma:default="Yes" ma:description="This columns is used to help to apply the workflow rules on Document Sets / Documents. by Default the Value is Yes" ma:format="Dropdown" ma:hidden="true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  <xsd:element name="b1337ea954344dcfb0425a10eee4daa8" ma:index="63" nillable="true" ma:taxonomy="true" ma:internalName="b1337ea954344dcfb0425a10eee4daa8" ma:taxonomyFieldName="EnterpriseDomainTags" ma:displayName="EnterpriseDomainTags" ma:default="" ma:fieldId="{b1337ea9-5434-4dcf-b042-5a10eee4daa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5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DocumentSet ItemUpdated</Name>
    <Synchronization>Synchronous</Synchronization>
    <Type>10002</Type>
    <SequenceNumber>100</SequenceNumber>
    <Url/>
    <Assembly>Microsoft.Office.DocumentManagement, Version=15.0.0.0, Culture=neutral, PublicKeyToken=71e9bce111e9429c</Assembly>
    <Class>Microsoft.Office.DocumentManagement.DocumentSets.DocumentSetEventReceiver</Class>
    <Data/>
    <Filter/>
  </Receiver>
  <Receiver>
    <Name>DocumentSet ItemAdded</Name>
    <Synchronization>Synchronous</Synchronization>
    <Type>10001</Type>
    <SequenceNumber>100</SequenceNumber>
    <Url/>
    <Assembly>Microsoft.Office.DocumentManagement, Version=15.0.0.0, Culture=neutral, PublicKeyToken=71e9bce111e9429c</Assembly>
    <Class>Microsoft.Office.DocumentManagement.DocumentSets.DocumentSetItemsEventReceiver</Class>
    <Data/>
    <Filter/>
  </Receiver>
</spe:Receivers>
</file>

<file path=customXml/itemProps1.xml><?xml version="1.0" encoding="utf-8"?>
<ds:datastoreItem xmlns:ds="http://schemas.openxmlformats.org/officeDocument/2006/customXml" ds:itemID="{9F809753-BD6D-417D-881F-81452428E4F9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sharepoint/v4"/>
    <ds:schemaRef ds:uri="230e9df3-be65-4c73-a93b-d1236ebd677e"/>
    <ds:schemaRef ds:uri="http://purl.org/dc/dcmitype/"/>
    <ds:schemaRef ds:uri="http://schemas.microsoft.com/office/2006/metadata/properties"/>
    <ds:schemaRef ds:uri="ad820760-4664-4be3-bee2-f8b9a6708b4c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809EFA-06F1-4B23-94EC-7EFD876B53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D2FD4-8DE7-448F-A1FC-782C2ABE009F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1875FBF-3EA2-42EF-9D78-0DE73C629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ad820760-4664-4be3-bee2-f8b9a6708b4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224D1A93-209C-4802-BFDE-A8C210095D2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21886</TotalTime>
  <Words>388</Words>
  <Application>Microsoft Office PowerPoint</Application>
  <PresentationFormat>Widescreen</PresentationFormat>
  <Paragraphs>191</Paragraphs>
  <Slides>49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79" baseType="lpstr">
      <vt:lpstr>Arial</vt:lpstr>
      <vt:lpstr>Bell MT</vt:lpstr>
      <vt:lpstr>Berlin Sans FB</vt:lpstr>
      <vt:lpstr>Bodoni MT</vt:lpstr>
      <vt:lpstr>Calibri</vt:lpstr>
      <vt:lpstr>Consolas</vt:lpstr>
      <vt:lpstr>Courier New</vt:lpstr>
      <vt:lpstr>Roboto Black</vt:lpstr>
      <vt:lpstr>Roboto Condensed Light</vt:lpstr>
      <vt:lpstr>Roboto Medium</vt:lpstr>
      <vt:lpstr>Segoe UI</vt:lpstr>
      <vt:lpstr>Segoe UI Light</vt:lpstr>
      <vt:lpstr>Segoe UI Semibold</vt:lpstr>
      <vt:lpstr>segoe-ui_bold</vt:lpstr>
      <vt:lpstr>segoe-ui_normal</vt:lpstr>
      <vt:lpstr>Tw Cen MT</vt:lpstr>
      <vt:lpstr>Wingdings</vt:lpstr>
      <vt:lpstr>STB Product Families 2013</vt:lpstr>
      <vt:lpstr>Power BI Template</vt:lpstr>
      <vt:lpstr>2_WHITE TEMPLATE</vt:lpstr>
      <vt:lpstr>3_LIGHT COLOR TEMPLATE</vt:lpstr>
      <vt:lpstr>2_Power BI Template</vt:lpstr>
      <vt:lpstr>3_Power BI Template</vt:lpstr>
      <vt:lpstr>1_5-30610_Microsoft_Ignite_Keynote_Template</vt:lpstr>
      <vt:lpstr>4_Power BI Template</vt:lpstr>
      <vt:lpstr>4_LIGHT COLOR TEMPLATE</vt:lpstr>
      <vt:lpstr>2_LIGHT COLOR TEMPLATE</vt:lpstr>
      <vt:lpstr>5_LIGHT COLOR TEMPLATE</vt:lpstr>
      <vt:lpstr>3_WHITE TEMPLATE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for Coming to PowerBI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Capability Deck Level 200</dc:title>
  <dc:creator>Sanjay Soni</dc:creator>
  <cp:keywords/>
  <cp:lastModifiedBy>Black Widow</cp:lastModifiedBy>
  <cp:revision>1837</cp:revision>
  <cp:lastPrinted>2015-05-19T00:06:12Z</cp:lastPrinted>
  <dcterms:created xsi:type="dcterms:W3CDTF">2015-05-11T15:24:15Z</dcterms:created>
  <dcterms:modified xsi:type="dcterms:W3CDTF">2018-06-24T19:11:58Z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0x0101000E4CB7077FEE4FF7AE86D4A500EEC7800300C6CD36C6B4DAA64EAACFCCF5D9298AA000B09CC05C6355444CB49B4B62F83D23B8</vt:lpwstr>
  </property>
  <property fmtid="{D5CDD505-2E9C-101B-9397-08002B2CF9AE}" pid="3" name="p1cd454bacc149bfbcfd764edd279de7">
    <vt:lpwstr/>
  </property>
  <property fmtid="{D5CDD505-2E9C-101B-9397-08002B2CF9AE}" pid="4" name="TaxKeyword">
    <vt:lpwstr/>
  </property>
  <property fmtid="{D5CDD505-2E9C-101B-9397-08002B2CF9AE}" pid="5" name="_dlc_policyId">
    <vt:lpwstr/>
  </property>
  <property fmtid="{D5CDD505-2E9C-101B-9397-08002B2CF9AE}" pid="6" name="Region">
    <vt:lpwstr/>
  </property>
  <property fmtid="{D5CDD505-2E9C-101B-9397-08002B2CF9AE}" pid="7" name="Confidentiality">
    <vt:lpwstr>216;#customer ready|8986c41d-21c5-4f8f-8a12-ea4625b46858</vt:lpwstr>
  </property>
  <property fmtid="{D5CDD505-2E9C-101B-9397-08002B2CF9AE}" pid="8" name="ItemType">
    <vt:lpwstr>31;#technical presentations|83a894cf-702b-47fc-aba5-41bd10dc1e75</vt:lpwstr>
  </property>
  <property fmtid="{D5CDD505-2E9C-101B-9397-08002B2CF9AE}" pid="9" name="bc28b5f076654a3b96073bbbebfeb8c9">
    <vt:lpwstr/>
  </property>
  <property fmtid="{D5CDD505-2E9C-101B-9397-08002B2CF9AE}" pid="10" name="Industries">
    <vt:lpwstr/>
  </property>
  <property fmtid="{D5CDD505-2E9C-101B-9397-08002B2CF9AE}" pid="11" name="MSProducts">
    <vt:lpwstr/>
  </property>
  <property fmtid="{D5CDD505-2E9C-101B-9397-08002B2CF9AE}" pid="12" name="j4d667fb28274e85b2214f6e751c8d1f">
    <vt:lpwstr/>
  </property>
  <property fmtid="{D5CDD505-2E9C-101B-9397-08002B2CF9AE}" pid="13" name="Competitors">
    <vt:lpwstr/>
  </property>
  <property fmtid="{D5CDD505-2E9C-101B-9397-08002B2CF9AE}" pid="14" name="SMSGDomain">
    <vt:lpwstr>566;#SQL Server Domain|0c0f1824-39dc-4b26-8c74-eff4364b812b;#156;#Server and Tools Business|6783548d-8609-4f97-be4a-4ca2616905a6</vt:lpwstr>
  </property>
  <property fmtid="{D5CDD505-2E9C-101B-9397-08002B2CF9AE}" pid="15" name="ItemRetentionFormula">
    <vt:lpwstr/>
  </property>
  <property fmtid="{D5CDD505-2E9C-101B-9397-08002B2CF9AE}" pid="16" name="BusinessArchitecture">
    <vt:lpwstr>13;#business intelligence|e1f9659f-bde9-4479-81f9-2bc6e8ec0057</vt:lpwstr>
  </property>
  <property fmtid="{D5CDD505-2E9C-101B-9397-08002B2CF9AE}" pid="17" name="SMSGTags">
    <vt:lpwstr/>
  </property>
  <property fmtid="{D5CDD505-2E9C-101B-9397-08002B2CF9AE}" pid="18" name="j031aa32f4154c8c9a646efae715ebde">
    <vt:lpwstr/>
  </property>
  <property fmtid="{D5CDD505-2E9C-101B-9397-08002B2CF9AE}" pid="19" name="Products">
    <vt:lpwstr>262;#Microsoft SQL Server|261ba873-f3ab-420e-96d6-e3004596a551;#2324;#Microsoft SQL Server Business Intelligence|9ffb7045-1f1b-41c0-987f-ffdc7c6f53c0</vt:lpwstr>
  </property>
  <property fmtid="{D5CDD505-2E9C-101B-9397-08002B2CF9AE}" pid="20" name="_dlc_DocIdItemGuid">
    <vt:lpwstr>4e483f87-ffd0-4047-bcc2-6a36cef5fcd3</vt:lpwstr>
  </property>
  <property fmtid="{D5CDD505-2E9C-101B-9397-08002B2CF9AE}" pid="21" name="EnterpriseDomainTags">
    <vt:lpwstr/>
  </property>
  <property fmtid="{D5CDD505-2E9C-101B-9397-08002B2CF9AE}" pid="22" name="l311460e3fdf46688abc31ddb7bdc05a">
    <vt:lpwstr/>
  </property>
  <property fmtid="{D5CDD505-2E9C-101B-9397-08002B2CF9AE}" pid="23" name="ActivitiesAndPrograms">
    <vt:lpwstr/>
  </property>
  <property fmtid="{D5CDD505-2E9C-101B-9397-08002B2CF9AE}" pid="24" name="Segments">
    <vt:lpwstr/>
  </property>
  <property fmtid="{D5CDD505-2E9C-101B-9397-08002B2CF9AE}" pid="25" name="Partners">
    <vt:lpwstr/>
  </property>
  <property fmtid="{D5CDD505-2E9C-101B-9397-08002B2CF9AE}" pid="26" name="WorkflowChangePath">
    <vt:lpwstr>4c942473-d120-4286-a51a-b65ad3d92ffb,2;4c942473-d120-4286-a51a-b65ad3d92ffb,2;4c942473-d120-4286-a51a-b65ad3d92ffb,2;4c942473-d120-4286-a51a-b65ad3d92ffb,49;4c942473-d120-4286-a51a-b65ad3d92ffb,68;4c942473-d120-4286-a51a-b65ad3d92ffb,101;4c942473-d120-428</vt:lpwstr>
  </property>
  <property fmtid="{D5CDD505-2E9C-101B-9397-08002B2CF9AE}" pid="27" name="la4444b61d19467597d63190b69ac227">
    <vt:lpwstr/>
  </property>
  <property fmtid="{D5CDD505-2E9C-101B-9397-08002B2CF9AE}" pid="28" name="Topics">
    <vt:lpwstr/>
  </property>
  <property fmtid="{D5CDD505-2E9C-101B-9397-08002B2CF9AE}" pid="29" name="Groups">
    <vt:lpwstr>762;#SQL Server Marketing|bb7921b3-c1d8-4da4-b894-8b6075d9546d;#311;#Cloud and Enterprise Marketing Group|4f75e184-e5aa-4234-a07f-b032d60df254</vt:lpwstr>
  </property>
  <property fmtid="{D5CDD505-2E9C-101B-9397-08002B2CF9AE}" pid="30" name="MSProductsTaxHTField0">
    <vt:lpwstr/>
  </property>
  <property fmtid="{D5CDD505-2E9C-101B-9397-08002B2CF9AE}" pid="31" name="Languages">
    <vt:lpwstr/>
  </property>
  <property fmtid="{D5CDD505-2E9C-101B-9397-08002B2CF9AE}" pid="32" name="_docset_NoMedatataSyncRequired">
    <vt:lpwstr>False</vt:lpwstr>
  </property>
  <property fmtid="{D5CDD505-2E9C-101B-9397-08002B2CF9AE}" pid="33" name="messageframeworktype">
    <vt:lpwstr/>
  </property>
  <property fmtid="{D5CDD505-2E9C-101B-9397-08002B2CF9AE}" pid="34" name="MSLanguage">
    <vt:lpwstr/>
  </property>
  <property fmtid="{D5CDD505-2E9C-101B-9397-08002B2CF9AE}" pid="35" name="cb7870d3641f4a52807a63577a9c1b08">
    <vt:lpwstr/>
  </property>
  <property fmtid="{D5CDD505-2E9C-101B-9397-08002B2CF9AE}" pid="36" name="TechnicalLevel">
    <vt:lpwstr/>
  </property>
  <property fmtid="{D5CDD505-2E9C-101B-9397-08002B2CF9AE}" pid="37" name="Audiences">
    <vt:lpwstr/>
  </property>
  <property fmtid="{D5CDD505-2E9C-101B-9397-08002B2CF9AE}" pid="38" name="LearningOrganization">
    <vt:lpwstr/>
  </property>
  <property fmtid="{D5CDD505-2E9C-101B-9397-08002B2CF9AE}" pid="39" name="EmployeeRole">
    <vt:lpwstr/>
  </property>
  <property fmtid="{D5CDD505-2E9C-101B-9397-08002B2CF9AE}" pid="40" name="LearningDeliveryMethod">
    <vt:lpwstr/>
  </property>
  <property fmtid="{D5CDD505-2E9C-101B-9397-08002B2CF9AE}" pid="41" name="SalesGeography">
    <vt:lpwstr/>
  </property>
  <property fmtid="{D5CDD505-2E9C-101B-9397-08002B2CF9AE}" pid="42" name="Roles">
    <vt:lpwstr/>
  </property>
</Properties>
</file>